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59" r:id="rId4"/>
    <p:sldId id="260" r:id="rId5"/>
    <p:sldId id="261" r:id="rId6"/>
    <p:sldId id="267" r:id="rId7"/>
    <p:sldId id="264" r:id="rId8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115B056-031D-47BB-A67E-96DA4C9CF2E2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205A5376-E563-4AA8-89D4-90F44E2FA72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1517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7688-7078-4F4E-8A8B-57AD5D897E08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3FD7-0FCA-4B71-B051-7839AB6F1D87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7B48A-BF2A-45A9-8066-61A179A840DC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7204-F138-4388-B144-080C70E6E642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DF735-2FBA-4FB4-954E-A8D5231C18EB}" type="datetime1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E12F-DDF7-4CDD-9DCD-10D77C7FB351}" type="datetime1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0200C-76C6-4331-976B-FA330DD65025}" type="datetime1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12449-F8A3-44FD-ACF9-E543980C93DE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A3C40-8C8F-43E2-B8D9-CD04BD983B02}" type="datetime1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08B4B-B1E9-45DD-ADE0-E70926823156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42C6F-1CB7-45C4-AADD-1C95159684C6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98511-BB2A-4683-80E0-B0B2FCED6F47}" type="datetime1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esearchleap.com/project-managers-perceptions-effective-leadership-styles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1F4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ansdipp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384048"/>
            <a:ext cx="2743200" cy="8119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7240" y="2304288"/>
            <a:ext cx="340147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600" b="1">
                <a:solidFill>
                  <a:srgbClr val="1F468B"/>
                </a:solidFill>
                <a:latin typeface="Aptos"/>
              </a:rPr>
              <a:t>MANAGER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907792"/>
            <a:ext cx="786384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4200" b="1" dirty="0">
                <a:solidFill>
                  <a:srgbClr val="1F468B"/>
                </a:solidFill>
                <a:latin typeface="Aptos"/>
              </a:rPr>
              <a:t>SENZA NOME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6384" y="3813048"/>
            <a:ext cx="2743200" cy="91440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4096512"/>
            <a:ext cx="4114800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1E2732"/>
                </a:solidFill>
                <a:latin typeface="Aptos"/>
              </a:rPr>
              <a:t>RESPONSABILI SENZA TUTELE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736592"/>
            <a:ext cx="41148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377B8"/>
                </a:solidFill>
                <a:latin typeface="Aptos"/>
              </a:rPr>
              <a:t>17 SETTEMBRE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138928"/>
            <a:ext cx="411480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17E"/>
                </a:solidFill>
                <a:latin typeface="Aptos"/>
              </a:rPr>
              <a:t>Convegno ANSDIPP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629400"/>
            <a:ext cx="12191695" cy="228600"/>
          </a:xfrm>
          <a:prstGeom prst="rect">
            <a:avLst/>
          </a:prstGeom>
          <a:solidFill>
            <a:srgbClr val="1F4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mmagine 6" descr="Immagine che contiene grafica, sciare, cartone animato&#10;&#10;Il contenuto generato dall'IA potrebbe non essere corretto.">
            <a:extLst>
              <a:ext uri="{FF2B5EF4-FFF2-40B4-BE49-F238E27FC236}">
                <a16:creationId xmlns:a16="http://schemas.microsoft.com/office/drawing/2014/main" id="{BCFFC007-69FE-FEAD-E232-EE4E9E528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253906" y="1132312"/>
            <a:ext cx="5279726" cy="263986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0DD5043-15C6-0759-D616-F49D31F9DB78}"/>
              </a:ext>
            </a:extLst>
          </p:cNvPr>
          <p:cNvSpPr txBox="1"/>
          <p:nvPr/>
        </p:nvSpPr>
        <p:spPr>
          <a:xfrm>
            <a:off x="7480874" y="4311955"/>
            <a:ext cx="3018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i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A cura di </a:t>
            </a:r>
          </a:p>
          <a:p>
            <a:pPr algn="ctr"/>
            <a:r>
              <a:rPr lang="it-IT" sz="2000" b="1" i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Daniela di Fine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sdipp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2514600" cy="7443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1298448"/>
            <a:ext cx="100584" cy="566928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49808" y="1234440"/>
            <a:ext cx="10515600" cy="53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2900" b="1" dirty="0">
                <a:solidFill>
                  <a:srgbClr val="1F468B"/>
                </a:solidFill>
                <a:latin typeface="Aptos"/>
              </a:rPr>
              <a:t>SESSIONE 4  </a:t>
            </a:r>
            <a:endParaRPr sz="2900" b="1" dirty="0">
              <a:solidFill>
                <a:srgbClr val="1F468B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9808" y="1938528"/>
            <a:ext cx="1014984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it-IT" sz="2000" b="1" dirty="0">
                <a:solidFill>
                  <a:srgbClr val="66717E"/>
                </a:solidFill>
                <a:latin typeface="Aptos"/>
              </a:rPr>
              <a:t>Verso il riconoscimento: profilo professionale nazionale e percorso formativo certificato</a:t>
            </a:r>
            <a:endParaRPr sz="2000" b="1" dirty="0">
              <a:solidFill>
                <a:srgbClr val="66717E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1F4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6419088"/>
            <a:ext cx="89611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F468B"/>
                </a:solidFill>
                <a:latin typeface="Aptos"/>
              </a:rPr>
              <a:t>MANAGER SENZA NOME.  |  RESPONSABILI SENZA TUTELE  |  17.09.2026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6384" y="3493008"/>
            <a:ext cx="100584" cy="100584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24128" y="3401568"/>
            <a:ext cx="64008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1600" b="0" dirty="0">
                <a:solidFill>
                  <a:srgbClr val="1E2732"/>
                </a:solidFill>
                <a:latin typeface="Aptos"/>
              </a:rPr>
              <a:t>Il contesto e le sfide delle strutture</a:t>
            </a:r>
            <a:endParaRPr sz="1600" b="0" dirty="0">
              <a:solidFill>
                <a:srgbClr val="1E2732"/>
              </a:solidFill>
              <a:latin typeface="Apto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86384" y="4151376"/>
            <a:ext cx="100584" cy="100584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24128" y="4059936"/>
            <a:ext cx="64008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1600" dirty="0">
                <a:solidFill>
                  <a:srgbClr val="1E2732"/>
                </a:solidFill>
                <a:latin typeface="Aptos"/>
              </a:rPr>
              <a:t>Le competenze reali del Responsabile di RSA ed evoluzioni</a:t>
            </a:r>
            <a:endParaRPr sz="1600" b="0" dirty="0">
              <a:solidFill>
                <a:srgbClr val="1E2732"/>
              </a:solidFill>
              <a:latin typeface="Apto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86384" y="4809744"/>
            <a:ext cx="100584" cy="100584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24128" y="4718304"/>
            <a:ext cx="64008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1600" dirty="0">
                <a:solidFill>
                  <a:srgbClr val="1E2732"/>
                </a:solidFill>
                <a:latin typeface="Aptos"/>
              </a:rPr>
              <a:t>Conclusioni: qualche p</a:t>
            </a:r>
            <a:r>
              <a:rPr lang="it-IT" sz="1600" b="0" dirty="0">
                <a:solidFill>
                  <a:srgbClr val="1E2732"/>
                </a:solidFill>
                <a:latin typeface="Aptos"/>
              </a:rPr>
              <a:t>roposta futura</a:t>
            </a:r>
            <a:endParaRPr sz="1600" b="0" dirty="0">
              <a:solidFill>
                <a:srgbClr val="1E2732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31327" y="2878863"/>
            <a:ext cx="3899473" cy="34037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810680" y="3593592"/>
            <a:ext cx="2940765" cy="193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it-IT" sz="2000" b="1" dirty="0">
                <a:solidFill>
                  <a:srgbClr val="2377B8"/>
                </a:solidFill>
                <a:latin typeface="Aptos"/>
              </a:rPr>
              <a:t>« le istituzioni non nascono perfette. Si evolvono nel tempo, adattandosi alla realtà, o scompaiono »</a:t>
            </a:r>
          </a:p>
          <a:p>
            <a:pPr algn="ctr"/>
            <a:r>
              <a:rPr lang="it-IT" sz="2000" b="1" dirty="0">
                <a:solidFill>
                  <a:srgbClr val="2377B8"/>
                </a:solidFill>
                <a:latin typeface="Aptos"/>
              </a:rPr>
              <a:t>A. De Tocqueville</a:t>
            </a:r>
            <a:endParaRPr sz="2000" b="1" dirty="0">
              <a:solidFill>
                <a:srgbClr val="2377B8"/>
              </a:solidFill>
              <a:latin typeface="Aptos"/>
            </a:endParaRPr>
          </a:p>
        </p:txBody>
      </p:sp>
      <p:sp>
        <p:nvSpPr>
          <p:cNvPr id="19" name="Segnaposto numero diapositiva 18"/>
          <p:cNvSpPr>
            <a:spLocks noGrp="1"/>
          </p:cNvSpPr>
          <p:nvPr>
            <p:ph type="sldNum" sz="quarter" idx="12"/>
          </p:nvPr>
        </p:nvSpPr>
        <p:spPr>
          <a:xfrm>
            <a:off x="909720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sdipp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2514600" cy="7443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1073505"/>
            <a:ext cx="100584" cy="566928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1F4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419088"/>
            <a:ext cx="89611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F468B"/>
                </a:solidFill>
                <a:latin typeface="Aptos"/>
              </a:rPr>
              <a:t>MANAGER SENZA NOME.  |  RESPONSABILI SENZA TUTELE  |  17.09.2026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9624" y="1408293"/>
            <a:ext cx="438912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1700" b="1" dirty="0">
                <a:solidFill>
                  <a:srgbClr val="1F468B"/>
                </a:solidFill>
                <a:latin typeface="Aptos"/>
              </a:rPr>
              <a:t>                                        </a:t>
            </a:r>
          </a:p>
          <a:p>
            <a:pPr algn="ctr"/>
            <a:r>
              <a:rPr lang="it-IT" sz="2800" b="1" dirty="0">
                <a:solidFill>
                  <a:srgbClr val="1F468B"/>
                </a:solidFill>
                <a:latin typeface="Aptos"/>
              </a:rPr>
              <a:t>SFIDE</a:t>
            </a:r>
            <a:endParaRPr sz="2800" b="1" dirty="0">
              <a:solidFill>
                <a:srgbClr val="1F468B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24238" y="2167952"/>
            <a:ext cx="4983480" cy="251460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0837" y="2500440"/>
            <a:ext cx="4536702" cy="19236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dirty="0">
                <a:solidFill>
                  <a:srgbClr val="1E2732"/>
                </a:solidFill>
                <a:latin typeface="Aptos"/>
              </a:rPr>
              <a:t>•</a:t>
            </a:r>
            <a:r>
              <a:rPr lang="it-IT" sz="1700" dirty="0">
                <a:solidFill>
                  <a:srgbClr val="1E2732"/>
                </a:solidFill>
                <a:latin typeface="Aptos"/>
              </a:rPr>
              <a:t> difficoltà legate alla gestione del personale</a:t>
            </a:r>
          </a:p>
          <a:p>
            <a:pPr algn="l"/>
            <a:r>
              <a:rPr sz="1700" b="0" dirty="0">
                <a:solidFill>
                  <a:srgbClr val="1E2732"/>
                </a:solidFill>
                <a:latin typeface="Aptos"/>
              </a:rPr>
              <a:t>
• </a:t>
            </a:r>
            <a:r>
              <a:rPr lang="it-IT" sz="1700" b="0" dirty="0">
                <a:solidFill>
                  <a:srgbClr val="1E2732"/>
                </a:solidFill>
                <a:latin typeface="Aptos"/>
              </a:rPr>
              <a:t>l’evoluzione di nuovi modelli di servizio</a:t>
            </a:r>
          </a:p>
          <a:p>
            <a:pPr algn="l"/>
            <a:r>
              <a:rPr sz="1700" b="0" dirty="0">
                <a:solidFill>
                  <a:srgbClr val="1E2732"/>
                </a:solidFill>
                <a:latin typeface="Aptos"/>
              </a:rPr>
              <a:t>
• </a:t>
            </a:r>
            <a:r>
              <a:rPr lang="it-IT" sz="1700" b="0" dirty="0">
                <a:solidFill>
                  <a:srgbClr val="1E2732"/>
                </a:solidFill>
                <a:latin typeface="Aptos"/>
              </a:rPr>
              <a:t>le condizioni economiche che ne influenzano il funzionamento</a:t>
            </a:r>
            <a:r>
              <a:rPr sz="1700" b="0" dirty="0">
                <a:solidFill>
                  <a:srgbClr val="1E2732"/>
                </a:solidFill>
                <a:latin typeface="Aptos"/>
              </a:rPr>
              <a:t>
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79218" y="2148899"/>
            <a:ext cx="4983480" cy="2514600"/>
          </a:xfrm>
          <a:prstGeom prst="roundRect">
            <a:avLst/>
          </a:prstGeom>
          <a:solidFill>
            <a:srgbClr val="D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14498" y="2416563"/>
            <a:ext cx="4297680" cy="19236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it-IT" sz="1700" b="0" dirty="0">
                <a:solidFill>
                  <a:srgbClr val="1E2732"/>
                </a:solidFill>
                <a:latin typeface="Aptos"/>
              </a:rPr>
              <a:t>Promuovere e sviluppare </a:t>
            </a:r>
            <a:r>
              <a:rPr lang="it-IT" sz="1700" b="1" dirty="0">
                <a:solidFill>
                  <a:srgbClr val="1E2732"/>
                </a:solidFill>
                <a:latin typeface="Aptos"/>
              </a:rPr>
              <a:t>nuovi modelli di servizio </a:t>
            </a:r>
            <a:r>
              <a:rPr lang="it-IT" sz="1700" b="0" dirty="0">
                <a:solidFill>
                  <a:srgbClr val="1E2732"/>
                </a:solidFill>
                <a:latin typeface="Aptos"/>
              </a:rPr>
              <a:t>in grado di migliore la capacità di risposta  ad esigenze che  nel tempo si sono evolute e che  richiedono oggi modelli di intervento flessibili a supporto delle persone non autosufficienti e delle loro famiglie</a:t>
            </a:r>
            <a:endParaRPr sz="1700" b="0" dirty="0">
              <a:solidFill>
                <a:srgbClr val="1E2732"/>
              </a:solidFill>
              <a:latin typeface="Apto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367026" y="2180538"/>
            <a:ext cx="109728" cy="2514600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920496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 dirty="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880A20FF-46F8-5B3C-CA25-3BDAB59E80D1}"/>
              </a:ext>
            </a:extLst>
          </p:cNvPr>
          <p:cNvSpPr txBox="1"/>
          <p:nvPr/>
        </p:nvSpPr>
        <p:spPr>
          <a:xfrm>
            <a:off x="786384" y="1172878"/>
            <a:ext cx="105156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2400" b="1" dirty="0">
                <a:solidFill>
                  <a:srgbClr val="1F468B"/>
                </a:solidFill>
                <a:latin typeface="Aptos"/>
              </a:rPr>
              <a:t>Il contesto e le sfide delle strutture </a:t>
            </a:r>
            <a:endParaRPr sz="2400" b="1" dirty="0">
              <a:solidFill>
                <a:srgbClr val="1F468B"/>
              </a:solidFill>
              <a:latin typeface="Aptos"/>
            </a:endParaRP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CD165729-DF77-3DC8-4780-2BD631F754D2}"/>
              </a:ext>
            </a:extLst>
          </p:cNvPr>
          <p:cNvCxnSpPr>
            <a:cxnSpLocks/>
          </p:cNvCxnSpPr>
          <p:nvPr/>
        </p:nvCxnSpPr>
        <p:spPr>
          <a:xfrm>
            <a:off x="5807718" y="4073652"/>
            <a:ext cx="47293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44E91F02-C1A9-8766-BB72-76C82D201ADD}"/>
              </a:ext>
            </a:extLst>
          </p:cNvPr>
          <p:cNvCxnSpPr>
            <a:cxnSpLocks/>
          </p:cNvCxnSpPr>
          <p:nvPr/>
        </p:nvCxnSpPr>
        <p:spPr>
          <a:xfrm>
            <a:off x="8912696" y="4682552"/>
            <a:ext cx="0" cy="59307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4D5FC455-94D8-6A72-631E-A5D87BF59830}"/>
              </a:ext>
            </a:extLst>
          </p:cNvPr>
          <p:cNvSpPr txBox="1"/>
          <p:nvPr/>
        </p:nvSpPr>
        <p:spPr>
          <a:xfrm>
            <a:off x="9204959" y="4906296"/>
            <a:ext cx="1915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2">
                    <a:lumMod val="75000"/>
                  </a:schemeClr>
                </a:solidFill>
                <a:latin typeface="Aptos" panose="020B0004020202020204" pitchFamily="34" charset="0"/>
              </a:rPr>
              <a:t>Come?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7C87487-0559-7AE3-4F6C-4FD2EEB7307A}"/>
              </a:ext>
            </a:extLst>
          </p:cNvPr>
          <p:cNvSpPr txBox="1"/>
          <p:nvPr/>
        </p:nvSpPr>
        <p:spPr>
          <a:xfrm>
            <a:off x="7108723" y="5275628"/>
            <a:ext cx="40115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aumento di competenza</a:t>
            </a:r>
            <a:r>
              <a:rPr lang="it-IT" dirty="0"/>
              <a:t> all’interno delle struttura e in chi queste strutture le governa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sdipp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2514600" cy="7443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1298448"/>
            <a:ext cx="100584" cy="566928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49808" y="1234440"/>
            <a:ext cx="10515600" cy="53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2900" b="1" dirty="0">
                <a:solidFill>
                  <a:srgbClr val="1F468B"/>
                </a:solidFill>
                <a:latin typeface="Aptos"/>
              </a:rPr>
              <a:t>Contesto: crisi dell’offerta</a:t>
            </a:r>
            <a:endParaRPr sz="2900" b="1" dirty="0">
              <a:solidFill>
                <a:srgbClr val="1F468B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1F4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419088"/>
            <a:ext cx="89611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F468B"/>
                </a:solidFill>
                <a:latin typeface="Aptos"/>
              </a:rPr>
              <a:t>MANAGER SENZA NOME.  |  RESPONSABILI SENZA TUTELE  |  17.09.2026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1208" y="2026337"/>
            <a:ext cx="1645920" cy="98488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5800" b="1" dirty="0">
                <a:solidFill>
                  <a:srgbClr val="1F468B"/>
                </a:solidFill>
                <a:latin typeface="Aptos"/>
              </a:rPr>
              <a:t>30</a:t>
            </a:r>
            <a:r>
              <a:rPr sz="5800" b="1" dirty="0">
                <a:solidFill>
                  <a:srgbClr val="1F468B"/>
                </a:solidFill>
                <a:latin typeface="Aptos"/>
              </a:rPr>
              <a:t>%</a:t>
            </a:r>
            <a:r>
              <a:rPr lang="it-IT" sz="5800" b="1" dirty="0">
                <a:solidFill>
                  <a:srgbClr val="1F468B"/>
                </a:solidFill>
                <a:latin typeface="Aptos"/>
              </a:rPr>
              <a:t> </a:t>
            </a:r>
            <a:endParaRPr sz="5800" b="1" dirty="0">
              <a:solidFill>
                <a:srgbClr val="1F468B"/>
              </a:solidFill>
              <a:latin typeface="Apto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6600" y="2980421"/>
            <a:ext cx="2331720" cy="91440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86599" y="3591727"/>
            <a:ext cx="4983479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1800" b="1" dirty="0">
                <a:solidFill>
                  <a:srgbClr val="1E2732"/>
                </a:solidFill>
                <a:latin typeface="Aptos"/>
              </a:rPr>
              <a:t>Principali criticità da affrontare nei prossimi anni per le  strutture Long </a:t>
            </a:r>
            <a:r>
              <a:rPr lang="it-IT" sz="1800" b="1" dirty="0" err="1">
                <a:solidFill>
                  <a:srgbClr val="1E2732"/>
                </a:solidFill>
                <a:latin typeface="Aptos"/>
              </a:rPr>
              <a:t>Term</a:t>
            </a:r>
            <a:r>
              <a:rPr lang="it-IT" sz="1800" b="1" dirty="0">
                <a:solidFill>
                  <a:srgbClr val="1E2732"/>
                </a:solidFill>
                <a:latin typeface="Aptos"/>
              </a:rPr>
              <a:t> Care</a:t>
            </a:r>
            <a:endParaRPr sz="1800" b="1" dirty="0">
              <a:solidFill>
                <a:srgbClr val="1E2732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9808" y="4269409"/>
            <a:ext cx="4846320" cy="203132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it-IT" dirty="0"/>
              <a:t>Le difficoltà legate alla Governance, da cui dipendono la definizione delle strategie e il controllo organizzativo; </a:t>
            </a:r>
          </a:p>
          <a:p>
            <a:pPr lvl="0"/>
            <a:endParaRPr lang="it-IT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it-IT" dirty="0"/>
              <a:t> Le difficoltà legate al </a:t>
            </a:r>
            <a:r>
              <a:rPr lang="it-IT" dirty="0" err="1"/>
              <a:t>Managment</a:t>
            </a:r>
            <a:r>
              <a:rPr lang="it-IT" dirty="0"/>
              <a:t>, che deve garantire modelli operativi capaci di affrontare un contesto sempre più complesso;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80" y="332455"/>
            <a:ext cx="3931920" cy="1986090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662280" y="619048"/>
            <a:ext cx="3566160" cy="138499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it-IT" sz="2800" b="1" dirty="0">
                <a:solidFill>
                  <a:srgbClr val="66717E"/>
                </a:solidFill>
                <a:latin typeface="Aptos"/>
              </a:rPr>
              <a:t>+ di 4 milioni di anziani  non autosufficienti</a:t>
            </a:r>
            <a:endParaRPr sz="2800" b="1" dirty="0">
              <a:solidFill>
                <a:srgbClr val="66717E"/>
              </a:solidFill>
              <a:latin typeface="Aptos"/>
            </a:endParaRPr>
          </a:p>
        </p:txBody>
      </p:sp>
      <p:sp>
        <p:nvSpPr>
          <p:cNvPr id="14" name="Segnaposto numero diapositiva 13"/>
          <p:cNvSpPr>
            <a:spLocks noGrp="1"/>
          </p:cNvSpPr>
          <p:nvPr>
            <p:ph type="sldNum" sz="quarter" idx="12"/>
          </p:nvPr>
        </p:nvSpPr>
        <p:spPr>
          <a:xfrm>
            <a:off x="909720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 dirty="0"/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4AB3CED3-352F-7B27-591D-DF512AA90323}"/>
              </a:ext>
            </a:extLst>
          </p:cNvPr>
          <p:cNvCxnSpPr/>
          <p:nvPr/>
        </p:nvCxnSpPr>
        <p:spPr>
          <a:xfrm>
            <a:off x="2236937" y="2598776"/>
            <a:ext cx="20549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E7D682D-AC1E-0E90-C9F4-249ADF79BAAA}"/>
              </a:ext>
            </a:extLst>
          </p:cNvPr>
          <p:cNvSpPr txBox="1"/>
          <p:nvPr/>
        </p:nvSpPr>
        <p:spPr>
          <a:xfrm>
            <a:off x="4762647" y="2367366"/>
            <a:ext cx="33921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Capacità di offerta    </a:t>
            </a:r>
          </a:p>
          <a:p>
            <a:r>
              <a:rPr lang="it-IT" dirty="0"/>
              <a:t>        del settore  </a:t>
            </a:r>
          </a:p>
        </p:txBody>
      </p:sp>
      <p:sp>
        <p:nvSpPr>
          <p:cNvPr id="18" name="Rounded Rectangle 11">
            <a:extLst>
              <a:ext uri="{FF2B5EF4-FFF2-40B4-BE49-F238E27FC236}">
                <a16:creationId xmlns:a16="http://schemas.microsoft.com/office/drawing/2014/main" id="{5DCDEB70-00B2-DB9D-4386-A6B861219931}"/>
              </a:ext>
            </a:extLst>
          </p:cNvPr>
          <p:cNvSpPr/>
          <p:nvPr/>
        </p:nvSpPr>
        <p:spPr>
          <a:xfrm>
            <a:off x="6458712" y="3759454"/>
            <a:ext cx="4983480" cy="2514600"/>
          </a:xfrm>
          <a:prstGeom prst="roundRect">
            <a:avLst/>
          </a:prstGeom>
          <a:solidFill>
            <a:srgbClr val="D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Le competenze strategiche e gestionali dei Manager delle organizzazioni che si occupano di Long </a:t>
            </a:r>
            <a:r>
              <a:rPr lang="it-IT" b="1" dirty="0" err="1">
                <a:solidFill>
                  <a:schemeClr val="tx2">
                    <a:lumMod val="75000"/>
                  </a:schemeClr>
                </a:solidFill>
              </a:rPr>
              <a:t>Term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 Care sono fondamentali per rispondere alle sfide del settore, garantendo servizi di qualità per una popolazione sempre più fragile</a:t>
            </a:r>
            <a:endParaRPr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1F4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419088"/>
            <a:ext cx="89611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950" b="0">
                <a:solidFill>
                  <a:srgbClr val="1F468B"/>
                </a:solidFill>
                <a:latin typeface="Aptos"/>
              </a:rPr>
              <a:t>MANAGER SENZA NOME.  |  RESPONSABILI SENZA TUTELE  |  17.09.2026</a:t>
            </a:r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2AB18D3A-0F48-2C1C-301A-89C6E1B6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46" y="734860"/>
            <a:ext cx="9585468" cy="1143000"/>
          </a:xfrm>
        </p:spPr>
        <p:txBody>
          <a:bodyPr>
            <a:normAutofit/>
          </a:bodyPr>
          <a:lstStyle/>
          <a:p>
            <a:r>
              <a:rPr lang="it-IT" sz="2400" b="1" u="sng" dirty="0">
                <a:solidFill>
                  <a:schemeClr val="tx2"/>
                </a:solidFill>
              </a:rPr>
              <a:t>Le competenze del Responsabile di RSA: figura strategica fondamentale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C35B8B1E-74F5-EBCD-ABE0-DAB2FE906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38" y="1649565"/>
            <a:ext cx="8199120" cy="3621163"/>
          </a:xfrm>
          <a:ln>
            <a:solidFill>
              <a:schemeClr val="accent1"/>
            </a:solidFill>
          </a:ln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Competenze legate all’organizzazione e gestione del personale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Competenze necessarie per assicurare la qualità di assistenza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Sostenibilità economica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Applicazione di normative territoriali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 gestione l’intera organizzazione (capacità di prendere decisioni, forte capacità di mediazione)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Competenze digitali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Leadership, gestione del cambiamento e analisi ambientale. Capacità di previsione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Gestione del rischio e della sicurezza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Soft skills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it-IT" dirty="0"/>
              <a:t>Capacità di progettazione,  pianificazione  e visione strategica</a:t>
            </a:r>
          </a:p>
        </p:txBody>
      </p:sp>
      <p:sp>
        <p:nvSpPr>
          <p:cNvPr id="14" name="Segnaposto numero diapositiva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 dirty="0"/>
          </a:p>
        </p:txBody>
      </p:sp>
      <p:pic>
        <p:nvPicPr>
          <p:cNvPr id="3" name="Picture 1" descr="ansdipp-logo.png">
            <a:extLst>
              <a:ext uri="{FF2B5EF4-FFF2-40B4-BE49-F238E27FC236}">
                <a16:creationId xmlns:a16="http://schemas.microsoft.com/office/drawing/2014/main" id="{BBC09008-FAF9-B1A1-9BC1-32ADB084C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2514600" cy="744321"/>
          </a:xfrm>
          <a:prstGeom prst="rect">
            <a:avLst/>
          </a:prstGeom>
        </p:spPr>
      </p:pic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652A8B0B-6B5A-B838-2711-40A47BCF795D}"/>
              </a:ext>
            </a:extLst>
          </p:cNvPr>
          <p:cNvSpPr/>
          <p:nvPr/>
        </p:nvSpPr>
        <p:spPr>
          <a:xfrm>
            <a:off x="8921791" y="3369786"/>
            <a:ext cx="2985073" cy="3045047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i="1" dirty="0">
                <a:solidFill>
                  <a:schemeClr val="tx2">
                    <a:lumMod val="75000"/>
                  </a:schemeClr>
                </a:solidFill>
              </a:rPr>
              <a:t>«Il manager delle RSA di oggi non può più limitarsi a gestire l’esistente: deve anticipare i cambiamenti, promuovere l’innovazione e garantire la centralità della persona assistita»</a:t>
            </a:r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b="1" dirty="0">
                <a:solidFill>
                  <a:schemeClr val="tx2"/>
                </a:solidFill>
              </a:rPr>
              <a:t> </a:t>
            </a:r>
          </a:p>
        </p:txBody>
      </p:sp>
      <p:cxnSp>
        <p:nvCxnSpPr>
          <p:cNvPr id="13" name="Connettore a gomito 12">
            <a:extLst>
              <a:ext uri="{FF2B5EF4-FFF2-40B4-BE49-F238E27FC236}">
                <a16:creationId xmlns:a16="http://schemas.microsoft.com/office/drawing/2014/main" id="{648F5541-C1C4-9C8A-A8F3-24C7C0498852}"/>
              </a:ext>
            </a:extLst>
          </p:cNvPr>
          <p:cNvCxnSpPr>
            <a:cxnSpLocks/>
          </p:cNvCxnSpPr>
          <p:nvPr/>
        </p:nvCxnSpPr>
        <p:spPr>
          <a:xfrm>
            <a:off x="963561" y="5270728"/>
            <a:ext cx="1022555" cy="543736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668E733-DCA4-51C2-AB3C-43FC361528CE}"/>
              </a:ext>
            </a:extLst>
          </p:cNvPr>
          <p:cNvSpPr txBox="1"/>
          <p:nvPr/>
        </p:nvSpPr>
        <p:spPr>
          <a:xfrm>
            <a:off x="2153264" y="5428766"/>
            <a:ext cx="63909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Richiedere e promuovere una </a:t>
            </a:r>
            <a:r>
              <a:rPr lang="it-IT" b="1" dirty="0">
                <a:solidFill>
                  <a:schemeClr val="tx2"/>
                </a:solidFill>
              </a:rPr>
              <a:t>cultura di formazione continua e specializzazione tecnica certificata </a:t>
            </a:r>
            <a:r>
              <a:rPr lang="it-IT" dirty="0"/>
              <a:t>e riconosciuta omogenea sul territorio nazionale</a:t>
            </a:r>
          </a:p>
        </p:txBody>
      </p:sp>
    </p:spTree>
    <p:extLst>
      <p:ext uri="{BB962C8B-B14F-4D97-AF65-F5344CB8AC3E}">
        <p14:creationId xmlns:p14="http://schemas.microsoft.com/office/powerpoint/2010/main" val="1701459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sdipp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2514600" cy="7443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2920" y="1298448"/>
            <a:ext cx="100584" cy="566928"/>
          </a:xfrm>
          <a:prstGeom prst="rect">
            <a:avLst/>
          </a:prstGeom>
          <a:solidFill>
            <a:srgbClr val="2DA4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49808" y="1234440"/>
            <a:ext cx="2720979" cy="53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2900" b="1" dirty="0">
                <a:solidFill>
                  <a:srgbClr val="1F468B"/>
                </a:solidFill>
                <a:latin typeface="Aptos"/>
              </a:rPr>
              <a:t>A fronte di:  </a:t>
            </a:r>
            <a:endParaRPr sz="2900" b="1" dirty="0">
              <a:solidFill>
                <a:srgbClr val="1F468B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1F4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2920" y="6419088"/>
            <a:ext cx="89611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>
                <a:solidFill>
                  <a:srgbClr val="1F468B"/>
                </a:solidFill>
                <a:latin typeface="Aptos"/>
              </a:rPr>
              <a:t>MANAGER SENZA NOME.  |  RESPONSABILI SENZA TUTELE  |  17.09.2026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" y="1757149"/>
            <a:ext cx="4983480" cy="3787772"/>
          </a:xfrm>
          <a:prstGeom prst="roundRect">
            <a:avLst/>
          </a:prstGeom>
          <a:solidFill>
            <a:srgbClr val="F4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Incremento delle responsabilità gestionali individuali; </a:t>
            </a:r>
          </a:p>
          <a:p>
            <a:pPr lvl="0"/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Innovazione e digitalizzazione; </a:t>
            </a:r>
          </a:p>
          <a:p>
            <a:pPr lvl="0"/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Maggiore coinvolgimento delle famiglie nei percorsi di cura;</a:t>
            </a:r>
          </a:p>
          <a:p>
            <a:pPr lvl="0"/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Gestione delle risorse pubbliche e opportunità di finanziamento regionale  e nazionale per l’ammodernamento delle strutture;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68796" y="1936417"/>
            <a:ext cx="4983480" cy="3523998"/>
          </a:xfrm>
          <a:prstGeom prst="roundRect">
            <a:avLst/>
          </a:prstGeom>
          <a:solidFill>
            <a:srgbClr val="D8EE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Mancanza di standard nazionale</a:t>
            </a:r>
          </a:p>
          <a:p>
            <a:pPr lvl="0"/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Disomogeneità regionale</a:t>
            </a:r>
          </a:p>
          <a:p>
            <a:pPr lvl="0"/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Frammentazione delle competenze</a:t>
            </a:r>
            <a:endParaRPr lang="it-IT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Assenza di un inquadramento contrattuale dedicato</a:t>
            </a:r>
            <a:endParaRPr lang="it-IT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9204960" y="6356350"/>
            <a:ext cx="21336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3017DA7-2ECA-7D56-EAE2-FF5EC146886F}"/>
              </a:ext>
            </a:extLst>
          </p:cNvPr>
          <p:cNvSpPr txBox="1"/>
          <p:nvPr/>
        </p:nvSpPr>
        <p:spPr>
          <a:xfrm>
            <a:off x="5416887" y="5731609"/>
            <a:ext cx="61451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Tutto questo richiede una leadership competente, preparata e adeguatamente riconosciuta sul piano contrattuale </a:t>
            </a:r>
          </a:p>
        </p:txBody>
      </p:sp>
      <p:cxnSp>
        <p:nvCxnSpPr>
          <p:cNvPr id="27" name="Connettore a gomito 26">
            <a:extLst>
              <a:ext uri="{FF2B5EF4-FFF2-40B4-BE49-F238E27FC236}">
                <a16:creationId xmlns:a16="http://schemas.microsoft.com/office/drawing/2014/main" id="{FFF930E7-5840-3926-698D-A4F809FFA281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2871020" y="5562690"/>
            <a:ext cx="2545867" cy="492085"/>
          </a:xfrm>
          <a:prstGeom prst="bentConnector3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curvo 30">
            <a:extLst>
              <a:ext uri="{FF2B5EF4-FFF2-40B4-BE49-F238E27FC236}">
                <a16:creationId xmlns:a16="http://schemas.microsoft.com/office/drawing/2014/main" id="{AD238B9E-66FD-9FC3-F852-4BC9A5DCB605}"/>
              </a:ext>
            </a:extLst>
          </p:cNvPr>
          <p:cNvCxnSpPr>
            <a:cxnSpLocks/>
            <a:stCxn id="20" idx="3"/>
          </p:cNvCxnSpPr>
          <p:nvPr/>
        </p:nvCxnSpPr>
        <p:spPr>
          <a:xfrm flipH="1" flipV="1">
            <a:off x="9901084" y="1773049"/>
            <a:ext cx="1660963" cy="4281726"/>
          </a:xfrm>
          <a:prstGeom prst="curvedConnector4">
            <a:avLst>
              <a:gd name="adj1" fmla="val -13763"/>
              <a:gd name="adj2" fmla="val 137131"/>
            </a:avLst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38E6C-2614-0412-5DAF-A0AFBC311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D7B74A-4242-E8C4-03C6-C5494F98F321}"/>
              </a:ext>
            </a:extLst>
          </p:cNvPr>
          <p:cNvSpPr/>
          <p:nvPr/>
        </p:nvSpPr>
        <p:spPr>
          <a:xfrm>
            <a:off x="0" y="6729984"/>
            <a:ext cx="12191695" cy="128016"/>
          </a:xfrm>
          <a:prstGeom prst="rect">
            <a:avLst/>
          </a:prstGeom>
          <a:solidFill>
            <a:srgbClr val="1F4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F31E82-BB9B-C9CE-D8B0-BC71135AAC61}"/>
              </a:ext>
            </a:extLst>
          </p:cNvPr>
          <p:cNvSpPr txBox="1"/>
          <p:nvPr/>
        </p:nvSpPr>
        <p:spPr>
          <a:xfrm>
            <a:off x="502920" y="6419088"/>
            <a:ext cx="89611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it-IT" sz="950" b="0">
                <a:solidFill>
                  <a:srgbClr val="1F468B"/>
                </a:solidFill>
                <a:latin typeface="Aptos"/>
              </a:rPr>
              <a:t>MANAGER SENZA NOME.  |  RESPONSABILI SENZA TUTELE  |  17.09.2026</a:t>
            </a:r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85F29089-3D16-ADAD-2121-B5C0E10CB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218" y="430808"/>
            <a:ext cx="5162427" cy="1143000"/>
          </a:xfrm>
        </p:spPr>
        <p:txBody>
          <a:bodyPr>
            <a:normAutofit fontScale="90000"/>
          </a:bodyPr>
          <a:lstStyle/>
          <a:p>
            <a:r>
              <a:rPr lang="it-IT" sz="3600" b="1" dirty="0">
                <a:solidFill>
                  <a:schemeClr val="tx2"/>
                </a:solidFill>
              </a:rPr>
              <a:t>CONCLUSIONI E PROPOSTE</a:t>
            </a:r>
          </a:p>
        </p:txBody>
      </p:sp>
      <p:sp>
        <p:nvSpPr>
          <p:cNvPr id="14" name="Segnaposto numero diapositiva 13">
            <a:extLst>
              <a:ext uri="{FF2B5EF4-FFF2-40B4-BE49-F238E27FC236}">
                <a16:creationId xmlns:a16="http://schemas.microsoft.com/office/drawing/2014/main" id="{487CE69D-E991-A1DC-AC36-26B76422B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 dirty="0"/>
          </a:p>
        </p:txBody>
      </p:sp>
      <p:pic>
        <p:nvPicPr>
          <p:cNvPr id="3" name="Picture 1" descr="ansdipp-logo.png">
            <a:extLst>
              <a:ext uri="{FF2B5EF4-FFF2-40B4-BE49-F238E27FC236}">
                <a16:creationId xmlns:a16="http://schemas.microsoft.com/office/drawing/2014/main" id="{AE9F23C3-9752-038C-DEAE-1FEDFD40C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46888"/>
            <a:ext cx="2514600" cy="744321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4D89877D-130F-136A-BD47-0B11943FDBCD}"/>
              </a:ext>
            </a:extLst>
          </p:cNvPr>
          <p:cNvSpPr txBox="1"/>
          <p:nvPr/>
        </p:nvSpPr>
        <p:spPr>
          <a:xfrm>
            <a:off x="615663" y="1562709"/>
            <a:ext cx="105537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b="1" dirty="0"/>
              <a:t>Rafforzamento del profilo professionale </a:t>
            </a:r>
            <a:r>
              <a:rPr lang="it-IT" dirty="0"/>
              <a:t>della figura del Manager e la proposta di un riconoscimento certificato</a:t>
            </a:r>
          </a:p>
          <a:p>
            <a:endParaRPr lang="it-IT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/>
              <a:t>Sviluppo nella formazione dei responsabili di RSA di una </a:t>
            </a:r>
            <a:r>
              <a:rPr lang="it-IT" b="1" dirty="0"/>
              <a:t>competenza sistemica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b="1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dirty="0"/>
              <a:t>costruire nei manager del sociale la </a:t>
            </a:r>
            <a:r>
              <a:rPr lang="it-IT" b="1" dirty="0"/>
              <a:t>capacità di governance relazionale </a:t>
            </a:r>
            <a:r>
              <a:rPr lang="it-IT" dirty="0"/>
              <a:t>come leva di sviluppo strategico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it-IT" b="1" dirty="0"/>
              <a:t>Collaborazione</a:t>
            </a:r>
            <a:r>
              <a:rPr lang="it-IT" dirty="0"/>
              <a:t> tra tutti i soggetti coinvolti nella costruzione di un nuovo modello di Leadership concreto in grado di sanare le lacune attualmente presenti intorno al profilo del Responsabile di RSA </a:t>
            </a:r>
          </a:p>
          <a:p>
            <a:endParaRPr lang="it-IT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dirty="0"/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it-IT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77458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832</TotalTime>
  <Words>606</Words>
  <Application>Microsoft Office PowerPoint</Application>
  <PresentationFormat>Widescreen</PresentationFormat>
  <Paragraphs>87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competenze del Responsabile di RSA: figura strategica fondamentale</vt:lpstr>
      <vt:lpstr>Presentazione standard di PowerPoint</vt:lpstr>
      <vt:lpstr>CONCLUSIONI E PROPOSTE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MANAGER SENZA NOME. RESPONSABILI SENZA TUTELE</dc:title>
  <dc:creator>Arche</dc:creator>
  <cp:lastModifiedBy>Daniela Di Fine</cp:lastModifiedBy>
  <cp:revision>9</cp:revision>
  <cp:lastPrinted>2026-09-16T14:56:12Z</cp:lastPrinted>
  <dcterms:created xsi:type="dcterms:W3CDTF">2013-01-27T09:14:16Z</dcterms:created>
  <dcterms:modified xsi:type="dcterms:W3CDTF">2026-09-16T14:56:42Z</dcterms:modified>
  <cp:category/>
</cp:coreProperties>
</file>