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5192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Buongiorno a tutti. Questa relazione avrebbe dovuto essere tenuta dall'avvocato Tampone, che non ha potuto essere presente. Ne restituisco l'impianto in una ventina di minuti, con un taglio pratico, pensato per chi ogni giorno dirige una struttura residenziale.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titolo del convegno parla di un manager senza nome. Eppure c'è un luogo in cui questo manager un nome ce l'ha sempre avuto: le aule di giustizia. Il legislatore non ha ancora definito la figura del responsabile di struttura, ma il giudice sa benissimo chi cercare quando un ospite cade, si allontana, si ammala o muore in circostanze che si potevano evitare. Una figura senza riconoscimento professionale, ma con una responsabilità giuridica piena.
Il concetto chiave è la posizione di garanzia. L'articolo 40 del codice penale stabilisce che non impedire un evento che si ha l'obbligo giuridico di impedire equivale a cagionarlo. Nelle nostre strutture è una posizione di protezione: prendiamo in carico persone fragili, che non possono tutelarsi da sole, e da quel momento rispondiamo della loro incolumità. La Cassazione, parlando dell'amministratore di una casa di riposo, ha descritto una specifica relazione protettiva con l'ospite, che comprende il controllo di tutte le fonti di pericolo per la sua integrità fisica. Quest'obbligo nasce dalla legge, dal contratto e dalla situazione di fatto. Ed è proprio quest'ultima fonte quella che ci riguarda di più.</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diritto penale segue il principio di effettività: è garante chi esercita davvero i poteri, anche senza un'investitura formale. Le Sezioni Unite, nel processo ThyssenKrupp, lo hanno chiamato «gestore del rischio». Tradotto per noi: se decidete i turni, organizzate il personale, approvate le procedure e gestite le segnalazioni dei familiari, siete garanti, qualunque sia l'inquadramento scritto nel vostro contratto. L'assenza di un nome non protegge: espone, perché lascia incerti i confini della responsabilità.
Il principio vale anche al contrario. Un direttore di RSA è stato assolto perché era provato che svolgeva solo compiti amministrativi; un altro, che si difendeva con le stesse parole, è stato ritenuto responsabile perché i fatti dicevano altro. Decide ciò che il responsabile faceva davvero.
In una RSA, poi, i garanti sono sempre più d'uno, e per la Cassazione ciascuno risponde per intero: non basta che dovesse intervenire un altro, bisogna accertarsi che l'abbia fatto. Lo strumento per fare ordine è la delega di funzioni: scritta, a una persona competente, con poteri e budget adeguati. Non cancella il dovere di vigilanza, ma scrivere chi fa cosa è la prima forma di tutela.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Passiamo alla responsabilità civile e amministrativa, in quattro ambiti.
Primo, i contratti. Il contratto con l'ospite non è un contratto d'albergo: il suo cuore è l'obbligo di protezione. La legge Gelli-Bianco, che vale anche per le strutture sociosanitarie, rende la responsabilità dell'ente contrattuale, anche per il fatto di dipendenti, professionisti e cooperative. Chi agisce prova il danno e il nesso causale; poi tocca alla struttura dimostrare una causa imprevedibile e inevitabile. E non ci si può difendere dicendo che il rischio era eccezionale, se era proprio il rischio che il contratto doveva prevenire. Alle richieste dell'ospite si sommano quelle dei familiari, per la perdita del rapporto parentale. Un dettaglio: le limitazioni alla rivalsa che la legge prevede per i professionisti sanitari non sono pensate per un responsabile con profilo gestionale. Senza nome, e senza quelle tutele.
Secondo, autorizzazione e accreditamento. Non sono una fotografia scattata una volta, sono requisiti da mantenere ogni giorno, e nei documenti compare quasi sempre il nome del responsabile. Quando accade un evento, la prima domanda dell'accusa è: quella notte gli operatori erano sufficienti? E una rendicontazione non veritiera verso l'ente pubblico può avere rilievo penale e coinvolgere l'ente ai sensi del decreto 231.
Terzo, gli appalti. Esternalizzare un servizio non significa esternalizzare la responsabilità: si risponde degli operatori dell'appaltatore, si devono coordinare i rischi da interferenza, si è solidali per retribuzioni e contributi dei lavoratori dell'appaltatore; e se l'appalto è in realtà una semplice fornitura di manodopera, il rischio diventa la somministrazione illecita. La domanda da porsi è: chi, nella mia organizzazione, verifica con regolarità che l'appaltatore paghi i suoi lavoratori, li formi e garantisca le presenze promesse? Se la risposta è nessuno, il garante di fatto rischia di essere il responsabile di struttura.
Quarto, le ispezioni. I NAS e alcuni organi di vigilanza sono polizia giudiziaria. Collaborate con trasparenza, leggete il verbale prima di firmarlo e soprattutto non sistemate mai i documenti a posteriori: è il modo più rapido per trasformare un problema organizzativo in un reato di falso. Rispettate tempi e contenuti delle prescrizioni: per molte contravvenzioni sulla sicurezza, adempiere consente di estinguere il reato. E se capite che si sta indagando su un evento, è il momento di sentire un legale.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Veniamo ai casi. Nel dicembre 2024 la Cassazione ha confermato la condanna per omicidio colposo del direttore sanitario di una RSA: un anziano che non riusciva a mantenere la posizione seduta era stato sistemato su un divano, è caduto ed è morto per il trauma cranico. La Corte ha parlato di colpa di organizzazione: si risponde delle cautele organizzative mancate, non solo dell'errore dell'operatore. E già nel 2022 l'amministratore di una casa di riposo era stato chiamato a rispondere della caduta mortale di un ospite da una scala.
Poi la contenzione. Nel caso Mastrogiovanni la Cassazione ha chiarito che non è un atto terapeutico: è ammessa solo in stato di necessità, per il tempo indispensabile, motivata, documentata e monitorata. Una contenzione usata per compensare la carenza di personale è esattamente ciò che il giudice non accetta.
E le infezioni. Nel 2025 le Sezioni Unite hanno stabilito che l'epidemia colposa si può commettere anche per omissione. Per noi significa che piani di prevenzione, formazione, dispositivi e tracciabilità sono parte essenziale della difesa.
In tutti questi casi il giudice si pone tre domande. Il rischio era prevedibile? Era stato valutato? Le misure erano adeguate, e venivano applicate? Le vostre prove sono la valutazione del rischio, il PAI aggiornato, le consegne. E quando mancano le risorse, la prova è la segnalazione scritta a chi ha il potere di spesa: non cancella il rischio, ma dimostra che il garante si è attivato.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le famiglie i fronti sono tre. Il primo è risarcitorio: la Cassazione riconosce il danno per la perdita del genitore anche al figlio che non conviveva, e lo considera provabile per presunzioni.
Il secondo sono le rette dei malati di Alzheimer. La Cassazione, con un orientamento ormai costante, afferma che quando l'assistenza è inscindibile dalla cura, il costo spetta al Servizio sanitario. Non è un automatismo, si decide caso per caso, ma genera contenziosi sia sul mancato pagamento sia sulla restituzione delle somme già versate. La prevenzione passa da contratti d'ingresso chiari sulla quota sanitaria e sociale e sul ruolo di chi firma come garante del pagamento.
Il terzo fronte è relazionale: reclami, amministratori di sostegno, discussioni che finiscono sui social. Un reclamo gestito presto e per iscritto è già prevenzione del contenzioso.</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tema assicurativo. La legge Gelli obbliga anche le strutture sociosanitarie ad assicurare la responsabilità civile verso terzi e verso i dipendenti. Dal marzo 2024, con il decreto attuativo 232, il danneggiato può agire direttamente contro la compagnia, come nella RC auto. Accanto a questa copertura obbligatoria, una struttura dovrebbe avere una polizza per amministratori e dirigenti, una tutela legale, e coperture per incendio, rischi informatici e privacy.
Ma il problema non è avere le polizze: è sapere che cosa non coprono. Le lacune ricorrenti sono sei. Chi è davvero assicurato, e se il direttore è nominato espressamente. La colpa grave, spesso esclusa dalla rinuncia alla rivalsa verso i dipendenti. Le franchigie, che con l'azione diretta tornano all'ente come richiesta di rimborso. Il regime a richiesta fatta, con i vuoti al cambio di compagnia e l'obbligo di denunciare subito anche la semplice circostanza. Le esclusioni, come le malattie trasmissibili. E i massimali, da misurare su più familiari che chiedono il risarcimento per lo stesso evento.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 poi ci sono i rischi personali. La pena e le multe non si assicurano. Le sanzioni amministrative personali, di regola, sono escluse. Le spese di difesa penale restano a vostro carico se la tutela legale non copre la persona fisica e la fase delle indagini, che è spesso la più lunga. C'è la possibile azione dell'ente o della compagnia per colpa grave. E ci sono le conseguenze professionali e reputazionali, che nessuno risarcisce.
Il consiglio è uno: sedetevi con il broker e con il consiglio di amministrazione e chiedete per iscritto: io, come persona, sono coperto? Per che cosa? Con quali spese legali, e da quale momento?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Chiudo con un caso reale, deciso dalla Cassazione nel settembre 2025. Un'anziana signora con demenza e Parkinson, ospite da quasi due anni di una casa di riposo gestita da una cooperativa, si allontana dalla struttura. Viene ritrovata il giorno dopo, morta per assideramento, a circa seicento metri di distanza. La figlia fa causa, e vince in primo grado, in appello e in Cassazione.
La struttura si era difesa in tre modi. Il regolamento interno limitava gli obblighi di custodia: clausole inefficaci. La figlia aveva dichiarato che la madre era in parte autosufficiente: irrilevante, perché la struttura conosceva da tempo le condizioni dell'ospite e doveva prevedere il rischio. La figlia non conviveva con la madre: il danno c'è lo stesso. Il principio è netto: l'obbligo di protezione è inderogabile, e più la persona è fragile, più la vigilanza deve essere stretta.</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Rileggiamo il caso da responsabili. Il rischio di allontanamento era scritto nel PAI, ed era rivalutato? Quali misure ambientali e tecnologiche c'erano? Esisteva una procedura di ricerca con tempi e ruoli, ed è stata applicata? Le informazioni dei familiari erano state verificate con una valutazione professionale? Il personale in turno era adeguato?
Gli atti civili non dicono se ci sia stato anche un processo penale. Ma in casi simili la sequenza è nota: fascicolo per omicidio colposo; indagati gli operatori in turno, il coordinatore, spesso il responsabile; autopsia, per la quale è decisivo nominare subito un proprio consulente; acquisizione di PAI, turni e consegne; anni di procedimento. In quel momento vale una regola: ciò che non è scritto non esiste, e ciò che si scrive dopo è un problema.</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messaggi per chiudere. La posizione di garanzia nasce dai fatti, e ci riguarda già oggi. La migliore difesa è un'organizzazione documentata: deleghe, procedure, PAI aggiornati, segnalazioni formali. E il riconoscimento della nostra figura non è una questione di prestigio: è la condizione per definirne poteri, formazione e tutele, anche assicurative e legali.
Se il documento di indirizzo che questo convegno vuole costruire saprà chiederlo, il manager senza nome avrà finalmente un nome anche fuori dalle aule di giustizia. Grazie.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1"/>
        </a:solidFill>
        <a:effectLst/>
      </p:bgPr>
    </p:bg>
    <p:spTree>
      <p:nvGrpSpPr>
        <p:cNvPr id="1" name=""/>
        <p:cNvGrpSpPr/>
        <p:nvPr/>
      </p:nvGrpSpPr>
      <p:grpSpPr>
        <a:xfrm>
          <a:off x="0" y="0"/>
          <a:ext cx="0" cy="0"/>
          <a:chOff x="0" y="0"/>
          <a:chExt cx="0" cy="0"/>
        </a:xfrm>
      </p:grpSpPr>
      <p:sp>
        <p:nvSpPr>
          <p:cNvPr id="2" name="Shape 0"/>
          <p:cNvSpPr/>
          <p:nvPr/>
        </p:nvSpPr>
        <p:spPr>
          <a:xfrm>
            <a:off x="640080" y="822960"/>
            <a:ext cx="822960" cy="822960"/>
          </a:xfrm>
          <a:prstGeom prst="ellipse">
            <a:avLst/>
          </a:prstGeom>
          <a:solidFill>
            <a:srgbClr val="C8553D"/>
          </a:solidFill>
          <a:ln w="12700">
            <a:solidFill>
              <a:srgbClr val="C8553D"/>
            </a:solidFill>
            <a:prstDash val="solid"/>
          </a:ln>
        </p:spPr>
      </p:sp>
      <p:pic>
        <p:nvPicPr>
          <p:cNvPr id="3" name="Image 0" descr="preencoded.png"/>
          <p:cNvPicPr>
            <a:picLocks noChangeAspect="1"/>
          </p:cNvPicPr>
          <p:nvPr/>
        </p:nvPicPr>
        <p:blipFill>
          <a:blip r:embed="rId3"/>
          <a:stretch>
            <a:fillRect/>
          </a:stretch>
        </p:blipFill>
        <p:spPr>
          <a:xfrm>
            <a:off x="845820" y="1028700"/>
            <a:ext cx="411480" cy="411480"/>
          </a:xfrm>
          <a:prstGeom prst="rect">
            <a:avLst/>
          </a:prstGeom>
        </p:spPr>
      </p:pic>
      <p:sp>
        <p:nvSpPr>
          <p:cNvPr id="4" name="Text 1"/>
          <p:cNvSpPr txBox="1"/>
          <p:nvPr/>
        </p:nvSpPr>
        <p:spPr>
          <a:xfrm>
            <a:off x="640080" y="1828800"/>
            <a:ext cx="7863840" cy="82296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Posizione di garanzia</a:t>
            </a:r>
            <a:endParaRPr lang="en-US" sz="4400" dirty="0"/>
          </a:p>
        </p:txBody>
      </p:sp>
      <p:sp>
        <p:nvSpPr>
          <p:cNvPr id="5" name="Text 2"/>
          <p:cNvSpPr txBox="1"/>
          <p:nvPr/>
        </p:nvSpPr>
        <p:spPr>
          <a:xfrm>
            <a:off x="640080" y="2651760"/>
            <a:ext cx="7863840" cy="548640"/>
          </a:xfrm>
          <a:prstGeom prst="rect">
            <a:avLst/>
          </a:prstGeom>
          <a:noFill/>
          <a:ln/>
        </p:spPr>
        <p:txBody>
          <a:bodyPr wrap="square" lIns="0" tIns="0" rIns="0" bIns="0" rtlCol="0" anchor="ctr"/>
          <a:lstStyle/>
          <a:p>
            <a:pPr marL="0" indent="0">
              <a:buNone/>
            </a:pPr>
            <a:r>
              <a:rPr lang="en-US" sz="2200" dirty="0">
                <a:solidFill>
                  <a:srgbClr val="C9D3E0"/>
                </a:solidFill>
                <a:latin typeface="Calibri" pitchFamily="34" charset="0"/>
                <a:ea typeface="Calibri" pitchFamily="34" charset="-122"/>
                <a:cs typeface="Calibri" pitchFamily="34" charset="-120"/>
              </a:rPr>
              <a:t>Il profilo giuridico, penale e civile della figura</a:t>
            </a:r>
            <a:endParaRPr lang="en-US" sz="2200" dirty="0"/>
          </a:p>
        </p:txBody>
      </p:sp>
      <p:sp>
        <p:nvSpPr>
          <p:cNvPr id="6" name="Text 3"/>
          <p:cNvSpPr txBox="1"/>
          <p:nvPr/>
        </p:nvSpPr>
        <p:spPr>
          <a:xfrm>
            <a:off x="640080" y="3840480"/>
            <a:ext cx="7863840" cy="640080"/>
          </a:xfrm>
          <a:prstGeom prst="rect">
            <a:avLst/>
          </a:prstGeom>
          <a:noFill/>
          <a:ln/>
        </p:spPr>
        <p:txBody>
          <a:bodyPr wrap="square" lIns="0" tIns="0" rIns="0" bIns="0" rtlCol="0" anchor="ctr"/>
          <a:lstStyle/>
          <a:p>
            <a:pPr marL="0" indent="0">
              <a:spcAft>
                <a:spcPts val="400"/>
              </a:spcAft>
              <a:buNone/>
            </a:pPr>
            <a:r>
              <a:rPr lang="en-US" sz="1400" dirty="0">
                <a:solidFill>
                  <a:srgbClr val="FFFFFF"/>
                </a:solidFill>
                <a:latin typeface="Calibri" pitchFamily="34" charset="0"/>
                <a:ea typeface="Calibri" pitchFamily="34" charset="-122"/>
                <a:cs typeface="Calibri" pitchFamily="34" charset="-120"/>
              </a:rPr>
              <a:t>Convegno nazionale ANSDIPP · «Manager senza nome. Responsabili senza tutele.»</a:t>
            </a:r>
            <a:endParaRPr lang="en-US" sz="1400" dirty="0"/>
          </a:p>
          <a:p>
            <a:pPr marL="0" indent="0">
              <a:spcAft>
                <a:spcPts val="400"/>
              </a:spcAft>
              <a:buNone/>
            </a:pPr>
            <a:r>
              <a:rPr lang="en-US" sz="1400" dirty="0">
                <a:solidFill>
                  <a:srgbClr val="FFFFFF"/>
                </a:solidFill>
                <a:latin typeface="Calibri" pitchFamily="34" charset="0"/>
                <a:ea typeface="Calibri" pitchFamily="34" charset="-122"/>
                <a:cs typeface="Calibri" pitchFamily="34" charset="-120"/>
              </a:rPr>
              <a:t>Piacenza, 17 settembre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600" b="1" dirty="0">
                <a:solidFill>
                  <a:srgbClr val="1B2A41"/>
                </a:solidFill>
                <a:latin typeface="Cambria" pitchFamily="34" charset="0"/>
                <a:ea typeface="Cambria" pitchFamily="34" charset="-122"/>
                <a:cs typeface="Cambria" pitchFamily="34" charset="-120"/>
              </a:rPr>
              <a:t>Senza nome, ma non senza responsabilità</a:t>
            </a:r>
            <a:endParaRPr lang="en-US" sz="2600" dirty="0"/>
          </a:p>
        </p:txBody>
      </p:sp>
      <p:sp>
        <p:nvSpPr>
          <p:cNvPr id="3" name="Shape 1"/>
          <p:cNvSpPr/>
          <p:nvPr/>
        </p:nvSpPr>
        <p:spPr>
          <a:xfrm>
            <a:off x="457200" y="1143000"/>
            <a:ext cx="4114800" cy="3383280"/>
          </a:xfrm>
          <a:prstGeom prst="roundRect">
            <a:avLst>
              <a:gd name="adj" fmla="val 2162"/>
            </a:avLst>
          </a:prstGeom>
          <a:solidFill>
            <a:srgbClr val="1B2A41"/>
          </a:solidFill>
          <a:ln w="12700">
            <a:solidFill>
              <a:srgbClr val="1B2A41"/>
            </a:solidFill>
            <a:prstDash val="solid"/>
          </a:ln>
        </p:spPr>
      </p:sp>
      <p:sp>
        <p:nvSpPr>
          <p:cNvPr id="4" name="Text 2"/>
          <p:cNvSpPr txBox="1"/>
          <p:nvPr/>
        </p:nvSpPr>
        <p:spPr>
          <a:xfrm>
            <a:off x="731520" y="1417320"/>
            <a:ext cx="3566160" cy="2286000"/>
          </a:xfrm>
          <a:prstGeom prst="rect">
            <a:avLst/>
          </a:prstGeom>
          <a:noFill/>
          <a:ln/>
        </p:spPr>
        <p:txBody>
          <a:bodyPr wrap="square" lIns="0" tIns="0" rIns="0" bIns="0" rtlCol="0" anchor="t"/>
          <a:lstStyle/>
          <a:p>
            <a:pPr marL="0" indent="0">
              <a:buNone/>
            </a:pPr>
            <a:r>
              <a:rPr lang="en-US" sz="2500" i="1" dirty="0">
                <a:solidFill>
                  <a:srgbClr val="FFFFFF"/>
                </a:solidFill>
                <a:latin typeface="Cambria" pitchFamily="34" charset="0"/>
                <a:ea typeface="Cambria" pitchFamily="34" charset="-122"/>
                <a:cs typeface="Cambria" pitchFamily="34" charset="-120"/>
              </a:rPr>
              <a:t>«Non impedire un evento, che si ha l'obbligo giuridico di impedire, equivale a cagionarlo.»</a:t>
            </a:r>
            <a:endParaRPr lang="en-US" sz="2500" dirty="0"/>
          </a:p>
        </p:txBody>
      </p:sp>
      <p:sp>
        <p:nvSpPr>
          <p:cNvPr id="5" name="Text 3"/>
          <p:cNvSpPr txBox="1"/>
          <p:nvPr/>
        </p:nvSpPr>
        <p:spPr>
          <a:xfrm>
            <a:off x="731520" y="3886200"/>
            <a:ext cx="3566160" cy="365760"/>
          </a:xfrm>
          <a:prstGeom prst="rect">
            <a:avLst/>
          </a:prstGeom>
          <a:noFill/>
          <a:ln/>
        </p:spPr>
        <p:txBody>
          <a:bodyPr wrap="square" lIns="0" tIns="0" rIns="0" bIns="0" rtlCol="0" anchor="ctr"/>
          <a:lstStyle/>
          <a:p>
            <a:pPr marL="0" indent="0">
              <a:buNone/>
            </a:pPr>
            <a:r>
              <a:rPr lang="en-US" sz="1300" dirty="0">
                <a:solidFill>
                  <a:srgbClr val="C9D3E0"/>
                </a:solidFill>
                <a:latin typeface="Calibri" pitchFamily="34" charset="0"/>
                <a:ea typeface="Calibri" pitchFamily="34" charset="-122"/>
                <a:cs typeface="Calibri" pitchFamily="34" charset="-120"/>
              </a:rPr>
              <a:t>Art. 40, comma 2, codice penale</a:t>
            </a:r>
            <a:endParaRPr lang="en-US" sz="1300" dirty="0"/>
          </a:p>
        </p:txBody>
      </p:sp>
      <p:sp>
        <p:nvSpPr>
          <p:cNvPr id="6" name="Text 4"/>
          <p:cNvSpPr txBox="1"/>
          <p:nvPr/>
        </p:nvSpPr>
        <p:spPr>
          <a:xfrm>
            <a:off x="4937760" y="1143000"/>
            <a:ext cx="3749040" cy="365760"/>
          </a:xfrm>
          <a:prstGeom prst="rect">
            <a:avLst/>
          </a:prstGeom>
          <a:noFill/>
          <a:ln/>
        </p:spPr>
        <p:txBody>
          <a:bodyPr wrap="square" lIns="0" tIns="0" rIns="0" bIns="0" rtlCol="0" anchor="ctr"/>
          <a:lstStyle/>
          <a:p>
            <a:pPr marL="0" indent="0">
              <a:buNone/>
            </a:pPr>
            <a:r>
              <a:rPr lang="en-US" sz="1600" b="1" dirty="0">
                <a:solidFill>
                  <a:srgbClr val="1B2A41"/>
                </a:solidFill>
                <a:latin typeface="Calibri" pitchFamily="34" charset="0"/>
                <a:ea typeface="Calibri" pitchFamily="34" charset="-122"/>
                <a:cs typeface="Calibri" pitchFamily="34" charset="-120"/>
              </a:rPr>
              <a:t>Da dove nasce l'obbligo</a:t>
            </a:r>
            <a:endParaRPr lang="en-US" sz="1600" dirty="0"/>
          </a:p>
        </p:txBody>
      </p:sp>
      <p:sp>
        <p:nvSpPr>
          <p:cNvPr id="7" name="Shape 5"/>
          <p:cNvSpPr/>
          <p:nvPr/>
        </p:nvSpPr>
        <p:spPr>
          <a:xfrm>
            <a:off x="4937760" y="1691640"/>
            <a:ext cx="548640" cy="548640"/>
          </a:xfrm>
          <a:prstGeom prst="ellipse">
            <a:avLst/>
          </a:prstGeom>
          <a:solidFill>
            <a:srgbClr val="1B2A41"/>
          </a:solidFill>
          <a:ln w="12700">
            <a:solidFill>
              <a:srgbClr val="1B2A41"/>
            </a:solidFill>
            <a:prstDash val="solid"/>
          </a:ln>
        </p:spPr>
      </p:sp>
      <p:pic>
        <p:nvPicPr>
          <p:cNvPr id="8" name="Image 0" descr="preencoded.png"/>
          <p:cNvPicPr>
            <a:picLocks noChangeAspect="1"/>
          </p:cNvPicPr>
          <p:nvPr/>
        </p:nvPicPr>
        <p:blipFill>
          <a:blip r:embed="rId3"/>
          <a:stretch>
            <a:fillRect/>
          </a:stretch>
        </p:blipFill>
        <p:spPr>
          <a:xfrm>
            <a:off x="5074920" y="1828800"/>
            <a:ext cx="274320" cy="274320"/>
          </a:xfrm>
          <a:prstGeom prst="rect">
            <a:avLst/>
          </a:prstGeom>
        </p:spPr>
      </p:pic>
      <p:sp>
        <p:nvSpPr>
          <p:cNvPr id="9" name="Text 6"/>
          <p:cNvSpPr txBox="1"/>
          <p:nvPr/>
        </p:nvSpPr>
        <p:spPr>
          <a:xfrm>
            <a:off x="5669280" y="1673352"/>
            <a:ext cx="3017520" cy="292608"/>
          </a:xfrm>
          <a:prstGeom prst="rect">
            <a:avLst/>
          </a:prstGeom>
          <a:noFill/>
          <a:ln/>
        </p:spPr>
        <p:txBody>
          <a:bodyPr wrap="square" lIns="0" tIns="0" rIns="0" bIns="0" rtlCol="0" anchor="ctr"/>
          <a:lstStyle/>
          <a:p>
            <a:pPr marL="0" indent="0">
              <a:buNone/>
            </a:pPr>
            <a:r>
              <a:rPr lang="en-US" sz="1600" b="1" dirty="0">
                <a:solidFill>
                  <a:srgbClr val="1B2A41"/>
                </a:solidFill>
                <a:latin typeface="Calibri" pitchFamily="34" charset="0"/>
                <a:ea typeface="Calibri" pitchFamily="34" charset="-122"/>
                <a:cs typeface="Calibri" pitchFamily="34" charset="-120"/>
              </a:rPr>
              <a:t>La legge</a:t>
            </a:r>
            <a:endParaRPr lang="en-US" sz="1600" dirty="0"/>
          </a:p>
        </p:txBody>
      </p:sp>
      <p:sp>
        <p:nvSpPr>
          <p:cNvPr id="10" name="Text 7"/>
          <p:cNvSpPr txBox="1"/>
          <p:nvPr/>
        </p:nvSpPr>
        <p:spPr>
          <a:xfrm>
            <a:off x="5669280" y="1965960"/>
            <a:ext cx="3017520" cy="502920"/>
          </a:xfrm>
          <a:prstGeom prst="rect">
            <a:avLst/>
          </a:prstGeom>
          <a:noFill/>
          <a:ln/>
        </p:spPr>
        <p:txBody>
          <a:bodyPr wrap="square" lIns="0" tIns="0" rIns="0" bIns="0" rtlCol="0" anchor="t"/>
          <a:lstStyle/>
          <a:p>
            <a:pPr marL="0" indent="0">
              <a:buNone/>
            </a:pPr>
            <a:r>
              <a:rPr lang="en-US" sz="1250" dirty="0">
                <a:solidFill>
                  <a:srgbClr val="5B7083"/>
                </a:solidFill>
                <a:latin typeface="Calibri" pitchFamily="34" charset="0"/>
                <a:ea typeface="Calibri" pitchFamily="34" charset="-122"/>
                <a:cs typeface="Calibri" pitchFamily="34" charset="-120"/>
              </a:rPr>
              <a:t>Norme su sicurezza, accreditamento e tutela della persona</a:t>
            </a:r>
            <a:endParaRPr lang="en-US" sz="1250" dirty="0"/>
          </a:p>
        </p:txBody>
      </p:sp>
      <p:sp>
        <p:nvSpPr>
          <p:cNvPr id="11" name="Shape 8"/>
          <p:cNvSpPr/>
          <p:nvPr/>
        </p:nvSpPr>
        <p:spPr>
          <a:xfrm>
            <a:off x="4937760" y="2651760"/>
            <a:ext cx="548640" cy="548640"/>
          </a:xfrm>
          <a:prstGeom prst="ellipse">
            <a:avLst/>
          </a:prstGeom>
          <a:solidFill>
            <a:srgbClr val="1B2A41"/>
          </a:solidFill>
          <a:ln w="12700">
            <a:solidFill>
              <a:srgbClr val="1B2A41"/>
            </a:solidFill>
            <a:prstDash val="solid"/>
          </a:ln>
        </p:spPr>
      </p:sp>
      <p:pic>
        <p:nvPicPr>
          <p:cNvPr id="12" name="Image 1" descr="preencoded.png"/>
          <p:cNvPicPr>
            <a:picLocks noChangeAspect="1"/>
          </p:cNvPicPr>
          <p:nvPr/>
        </p:nvPicPr>
        <p:blipFill>
          <a:blip r:embed="rId4"/>
          <a:stretch>
            <a:fillRect/>
          </a:stretch>
        </p:blipFill>
        <p:spPr>
          <a:xfrm>
            <a:off x="5074920" y="2788920"/>
            <a:ext cx="274320" cy="274320"/>
          </a:xfrm>
          <a:prstGeom prst="rect">
            <a:avLst/>
          </a:prstGeom>
        </p:spPr>
      </p:pic>
      <p:sp>
        <p:nvSpPr>
          <p:cNvPr id="13" name="Text 9"/>
          <p:cNvSpPr txBox="1"/>
          <p:nvPr/>
        </p:nvSpPr>
        <p:spPr>
          <a:xfrm>
            <a:off x="5669280" y="2633472"/>
            <a:ext cx="3017520" cy="292608"/>
          </a:xfrm>
          <a:prstGeom prst="rect">
            <a:avLst/>
          </a:prstGeom>
          <a:noFill/>
          <a:ln/>
        </p:spPr>
        <p:txBody>
          <a:bodyPr wrap="square" lIns="0" tIns="0" rIns="0" bIns="0" rtlCol="0" anchor="ctr"/>
          <a:lstStyle/>
          <a:p>
            <a:pPr marL="0" indent="0">
              <a:buNone/>
            </a:pPr>
            <a:r>
              <a:rPr lang="en-US" sz="1600" b="1" dirty="0">
                <a:solidFill>
                  <a:srgbClr val="1B2A41"/>
                </a:solidFill>
                <a:latin typeface="Calibri" pitchFamily="34" charset="0"/>
                <a:ea typeface="Calibri" pitchFamily="34" charset="-122"/>
                <a:cs typeface="Calibri" pitchFamily="34" charset="-120"/>
              </a:rPr>
              <a:t>Il contratto</a:t>
            </a:r>
            <a:endParaRPr lang="en-US" sz="1600" dirty="0"/>
          </a:p>
        </p:txBody>
      </p:sp>
      <p:sp>
        <p:nvSpPr>
          <p:cNvPr id="14" name="Text 10"/>
          <p:cNvSpPr txBox="1"/>
          <p:nvPr/>
        </p:nvSpPr>
        <p:spPr>
          <a:xfrm>
            <a:off x="5669280" y="2926080"/>
            <a:ext cx="3017520" cy="502920"/>
          </a:xfrm>
          <a:prstGeom prst="rect">
            <a:avLst/>
          </a:prstGeom>
          <a:noFill/>
          <a:ln/>
        </p:spPr>
        <p:txBody>
          <a:bodyPr wrap="square" lIns="0" tIns="0" rIns="0" bIns="0" rtlCol="0" anchor="t"/>
          <a:lstStyle/>
          <a:p>
            <a:pPr marL="0" indent="0">
              <a:buNone/>
            </a:pPr>
            <a:r>
              <a:rPr lang="en-US" sz="1250" dirty="0">
                <a:solidFill>
                  <a:srgbClr val="5B7083"/>
                </a:solidFill>
                <a:latin typeface="Calibri" pitchFamily="34" charset="0"/>
                <a:ea typeface="Calibri" pitchFamily="34" charset="-122"/>
                <a:cs typeface="Calibri" pitchFamily="34" charset="-120"/>
              </a:rPr>
              <a:t>La presa in carico dell'ospite: un obbligo di protezione</a:t>
            </a:r>
            <a:endParaRPr lang="en-US" sz="1250" dirty="0"/>
          </a:p>
        </p:txBody>
      </p:sp>
      <p:sp>
        <p:nvSpPr>
          <p:cNvPr id="15" name="Shape 11"/>
          <p:cNvSpPr/>
          <p:nvPr/>
        </p:nvSpPr>
        <p:spPr>
          <a:xfrm>
            <a:off x="4937760" y="3611880"/>
            <a:ext cx="548640" cy="548640"/>
          </a:xfrm>
          <a:prstGeom prst="ellipse">
            <a:avLst/>
          </a:prstGeom>
          <a:solidFill>
            <a:srgbClr val="C8553D"/>
          </a:solidFill>
          <a:ln w="12700">
            <a:solidFill>
              <a:srgbClr val="C8553D"/>
            </a:solidFill>
            <a:prstDash val="solid"/>
          </a:ln>
        </p:spPr>
      </p:sp>
      <p:pic>
        <p:nvPicPr>
          <p:cNvPr id="16" name="Image 2" descr="preencoded.png"/>
          <p:cNvPicPr>
            <a:picLocks noChangeAspect="1"/>
          </p:cNvPicPr>
          <p:nvPr/>
        </p:nvPicPr>
        <p:blipFill>
          <a:blip r:embed="rId5"/>
          <a:stretch>
            <a:fillRect/>
          </a:stretch>
        </p:blipFill>
        <p:spPr>
          <a:xfrm>
            <a:off x="5074920" y="3749040"/>
            <a:ext cx="274320" cy="274320"/>
          </a:xfrm>
          <a:prstGeom prst="rect">
            <a:avLst/>
          </a:prstGeom>
        </p:spPr>
      </p:pic>
      <p:sp>
        <p:nvSpPr>
          <p:cNvPr id="17" name="Text 12"/>
          <p:cNvSpPr txBox="1"/>
          <p:nvPr/>
        </p:nvSpPr>
        <p:spPr>
          <a:xfrm>
            <a:off x="5669280" y="3593592"/>
            <a:ext cx="3017520" cy="292608"/>
          </a:xfrm>
          <a:prstGeom prst="rect">
            <a:avLst/>
          </a:prstGeom>
          <a:noFill/>
          <a:ln/>
        </p:spPr>
        <p:txBody>
          <a:bodyPr wrap="square" lIns="0" tIns="0" rIns="0" bIns="0" rtlCol="0" anchor="ctr"/>
          <a:lstStyle/>
          <a:p>
            <a:pPr marL="0" indent="0">
              <a:buNone/>
            </a:pPr>
            <a:r>
              <a:rPr lang="en-US" sz="1600" b="1" dirty="0">
                <a:solidFill>
                  <a:srgbClr val="C8553D"/>
                </a:solidFill>
                <a:latin typeface="Calibri" pitchFamily="34" charset="0"/>
                <a:ea typeface="Calibri" pitchFamily="34" charset="-122"/>
                <a:cs typeface="Calibri" pitchFamily="34" charset="-120"/>
              </a:rPr>
              <a:t>La situazione di fatto</a:t>
            </a:r>
            <a:endParaRPr lang="en-US" sz="1600" dirty="0"/>
          </a:p>
        </p:txBody>
      </p:sp>
      <p:sp>
        <p:nvSpPr>
          <p:cNvPr id="18" name="Text 13"/>
          <p:cNvSpPr txBox="1"/>
          <p:nvPr/>
        </p:nvSpPr>
        <p:spPr>
          <a:xfrm>
            <a:off x="5669280" y="3886200"/>
            <a:ext cx="3017520" cy="502920"/>
          </a:xfrm>
          <a:prstGeom prst="rect">
            <a:avLst/>
          </a:prstGeom>
          <a:noFill/>
          <a:ln/>
        </p:spPr>
        <p:txBody>
          <a:bodyPr wrap="square" lIns="0" tIns="0" rIns="0" bIns="0" rtlCol="0" anchor="t"/>
          <a:lstStyle/>
          <a:p>
            <a:pPr marL="0" indent="0">
              <a:buNone/>
            </a:pPr>
            <a:r>
              <a:rPr lang="en-US" sz="1250" dirty="0">
                <a:solidFill>
                  <a:srgbClr val="5B7083"/>
                </a:solidFill>
                <a:latin typeface="Calibri" pitchFamily="34" charset="0"/>
                <a:ea typeface="Calibri" pitchFamily="34" charset="-122"/>
                <a:cs typeface="Calibri" pitchFamily="34" charset="-120"/>
              </a:rPr>
              <a:t>Chi esercita davvero i poteri ne risponde, con o senza titolo</a:t>
            </a:r>
            <a:endParaRPr lang="en-US" sz="1250" dirty="0"/>
          </a:p>
        </p:txBody>
      </p:sp>
      <p:sp>
        <p:nvSpPr>
          <p:cNvPr id="19" name="Text 14"/>
          <p:cNvSpPr txBox="1"/>
          <p:nvPr/>
        </p:nvSpPr>
        <p:spPr>
          <a:xfrm>
            <a:off x="457200" y="4773168"/>
            <a:ext cx="5486400" cy="228600"/>
          </a:xfrm>
          <a:prstGeom prst="rect">
            <a:avLst/>
          </a:prstGeom>
          <a:noFill/>
          <a:ln/>
        </p:spPr>
        <p:txBody>
          <a:bodyPr wrap="square" lIns="0" tIns="0" rIns="0" bIns="0" rtlCol="0" anchor="ctr"/>
          <a:lstStyle/>
          <a:p>
            <a:pPr marL="0" indent="0">
              <a:buNone/>
            </a:pPr>
            <a:r>
              <a:rPr lang="en-US" sz="900" dirty="0">
                <a:solidFill>
                  <a:srgbClr val="5B7083"/>
                </a:solidFill>
                <a:latin typeface="Calibri" pitchFamily="34" charset="0"/>
                <a:ea typeface="Calibri" pitchFamily="34" charset="-122"/>
                <a:cs typeface="Calibri" pitchFamily="34" charset="-120"/>
              </a:rPr>
              <a:t>Manager senza nome · Piacenza, 17 settembre 2026</a:t>
            </a:r>
            <a:endParaRPr lang="en-US" sz="900" dirty="0"/>
          </a:p>
        </p:txBody>
      </p:sp>
      <p:sp>
        <p:nvSpPr>
          <p:cNvPr id="20" name="Text 15"/>
          <p:cNvSpPr txBox="1"/>
          <p:nvPr/>
        </p:nvSpPr>
        <p:spPr>
          <a:xfrm>
            <a:off x="7772400" y="4773168"/>
            <a:ext cx="914400" cy="228600"/>
          </a:xfrm>
          <a:prstGeom prst="rect">
            <a:avLst/>
          </a:prstGeom>
          <a:noFill/>
          <a:ln/>
        </p:spPr>
        <p:txBody>
          <a:bodyPr wrap="square" lIns="0" tIns="0" rIns="0" bIns="0" rtlCol="0" anchor="ctr"/>
          <a:lstStyle/>
          <a:p>
            <a:pPr marL="0" indent="0" algn="r">
              <a:buNone/>
            </a:pPr>
            <a:r>
              <a:rPr lang="en-US" sz="900" dirty="0">
                <a:solidFill>
                  <a:srgbClr val="5B7083"/>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600" b="1" dirty="0">
                <a:solidFill>
                  <a:srgbClr val="1B2A41"/>
                </a:solidFill>
                <a:latin typeface="Cambria" pitchFamily="34" charset="0"/>
                <a:ea typeface="Cambria" pitchFamily="34" charset="-122"/>
                <a:cs typeface="Cambria" pitchFamily="34" charset="-120"/>
              </a:rPr>
              <a:t>Il garante di fatto: chi governa il rischio ne risponde</a:t>
            </a:r>
            <a:endParaRPr lang="en-US" sz="2600" dirty="0"/>
          </a:p>
        </p:txBody>
      </p:sp>
      <p:sp>
        <p:nvSpPr>
          <p:cNvPr id="3" name="Shape 1"/>
          <p:cNvSpPr/>
          <p:nvPr/>
        </p:nvSpPr>
        <p:spPr>
          <a:xfrm>
            <a:off x="457200" y="1143000"/>
            <a:ext cx="1965960" cy="868680"/>
          </a:xfrm>
          <a:prstGeom prst="roundRect">
            <a:avLst>
              <a:gd name="adj" fmla="val 8421"/>
            </a:avLst>
          </a:prstGeom>
          <a:solidFill>
            <a:srgbClr val="EEF1F5"/>
          </a:solidFill>
          <a:ln w="12700">
            <a:solidFill>
              <a:srgbClr val="EEF1F5"/>
            </a:solidFill>
            <a:prstDash val="solid"/>
          </a:ln>
        </p:spPr>
      </p:sp>
      <p:sp>
        <p:nvSpPr>
          <p:cNvPr id="4" name="Shape 2"/>
          <p:cNvSpPr/>
          <p:nvPr/>
        </p:nvSpPr>
        <p:spPr>
          <a:xfrm>
            <a:off x="594360" y="1325880"/>
            <a:ext cx="502920" cy="502920"/>
          </a:xfrm>
          <a:prstGeom prst="ellipse">
            <a:avLst/>
          </a:prstGeom>
          <a:solidFill>
            <a:srgbClr val="1B2A41"/>
          </a:solidFill>
          <a:ln w="12700">
            <a:solidFill>
              <a:srgbClr val="1B2A41"/>
            </a:solidFill>
            <a:prstDash val="solid"/>
          </a:ln>
        </p:spPr>
      </p:sp>
      <p:pic>
        <p:nvPicPr>
          <p:cNvPr id="5" name="Image 0" descr="preencoded.png"/>
          <p:cNvPicPr>
            <a:picLocks noChangeAspect="1"/>
          </p:cNvPicPr>
          <p:nvPr/>
        </p:nvPicPr>
        <p:blipFill>
          <a:blip r:embed="rId3"/>
          <a:stretch>
            <a:fillRect/>
          </a:stretch>
        </p:blipFill>
        <p:spPr>
          <a:xfrm>
            <a:off x="720090" y="1451610"/>
            <a:ext cx="251460" cy="251460"/>
          </a:xfrm>
          <a:prstGeom prst="rect">
            <a:avLst/>
          </a:prstGeom>
        </p:spPr>
      </p:pic>
      <p:sp>
        <p:nvSpPr>
          <p:cNvPr id="6" name="Text 3"/>
          <p:cNvSpPr txBox="1"/>
          <p:nvPr/>
        </p:nvSpPr>
        <p:spPr>
          <a:xfrm>
            <a:off x="1188720" y="1234440"/>
            <a:ext cx="1143000" cy="685800"/>
          </a:xfrm>
          <a:prstGeom prst="rect">
            <a:avLst/>
          </a:prstGeom>
          <a:noFill/>
          <a:ln/>
        </p:spPr>
        <p:txBody>
          <a:bodyPr wrap="square" lIns="0" tIns="0" rIns="0" bIns="0" rtlCol="0" anchor="ctr"/>
          <a:lstStyle/>
          <a:p>
            <a:pPr marL="0" indent="0">
              <a:buNone/>
            </a:pPr>
            <a:r>
              <a:rPr lang="en-US" sz="1300" b="1" dirty="0">
                <a:solidFill>
                  <a:srgbClr val="1B2A41"/>
                </a:solidFill>
                <a:latin typeface="Calibri" pitchFamily="34" charset="0"/>
                <a:ea typeface="Calibri" pitchFamily="34" charset="-122"/>
                <a:cs typeface="Calibri" pitchFamily="34" charset="-120"/>
              </a:rPr>
              <a:t>Decidi i turni</a:t>
            </a:r>
            <a:endParaRPr lang="en-US" sz="1300" dirty="0"/>
          </a:p>
        </p:txBody>
      </p:sp>
      <p:sp>
        <p:nvSpPr>
          <p:cNvPr id="7" name="Shape 4"/>
          <p:cNvSpPr/>
          <p:nvPr/>
        </p:nvSpPr>
        <p:spPr>
          <a:xfrm>
            <a:off x="2560320" y="1143000"/>
            <a:ext cx="1965960" cy="868680"/>
          </a:xfrm>
          <a:prstGeom prst="roundRect">
            <a:avLst>
              <a:gd name="adj" fmla="val 8421"/>
            </a:avLst>
          </a:prstGeom>
          <a:solidFill>
            <a:srgbClr val="EEF1F5"/>
          </a:solidFill>
          <a:ln w="12700">
            <a:solidFill>
              <a:srgbClr val="EEF1F5"/>
            </a:solidFill>
            <a:prstDash val="solid"/>
          </a:ln>
        </p:spPr>
      </p:sp>
      <p:sp>
        <p:nvSpPr>
          <p:cNvPr id="8" name="Shape 5"/>
          <p:cNvSpPr/>
          <p:nvPr/>
        </p:nvSpPr>
        <p:spPr>
          <a:xfrm>
            <a:off x="2697480" y="1325880"/>
            <a:ext cx="502920" cy="502920"/>
          </a:xfrm>
          <a:prstGeom prst="ellipse">
            <a:avLst/>
          </a:prstGeom>
          <a:solidFill>
            <a:srgbClr val="1B2A41"/>
          </a:solidFill>
          <a:ln w="12700">
            <a:solidFill>
              <a:srgbClr val="1B2A41"/>
            </a:solidFill>
            <a:prstDash val="solid"/>
          </a:ln>
        </p:spPr>
      </p:sp>
      <p:pic>
        <p:nvPicPr>
          <p:cNvPr id="9" name="Image 1" descr="preencoded.png"/>
          <p:cNvPicPr>
            <a:picLocks noChangeAspect="1"/>
          </p:cNvPicPr>
          <p:nvPr/>
        </p:nvPicPr>
        <p:blipFill>
          <a:blip r:embed="rId4"/>
          <a:stretch>
            <a:fillRect/>
          </a:stretch>
        </p:blipFill>
        <p:spPr>
          <a:xfrm>
            <a:off x="2823210" y="1451610"/>
            <a:ext cx="251460" cy="251460"/>
          </a:xfrm>
          <a:prstGeom prst="rect">
            <a:avLst/>
          </a:prstGeom>
        </p:spPr>
      </p:pic>
      <p:sp>
        <p:nvSpPr>
          <p:cNvPr id="10" name="Text 6"/>
          <p:cNvSpPr txBox="1"/>
          <p:nvPr/>
        </p:nvSpPr>
        <p:spPr>
          <a:xfrm>
            <a:off x="3291840" y="1234440"/>
            <a:ext cx="1143000" cy="685800"/>
          </a:xfrm>
          <a:prstGeom prst="rect">
            <a:avLst/>
          </a:prstGeom>
          <a:noFill/>
          <a:ln/>
        </p:spPr>
        <p:txBody>
          <a:bodyPr wrap="square" lIns="0" tIns="0" rIns="0" bIns="0" rtlCol="0" anchor="ctr"/>
          <a:lstStyle/>
          <a:p>
            <a:pPr marL="0" indent="0">
              <a:buNone/>
            </a:pPr>
            <a:r>
              <a:rPr lang="en-US" sz="1300" b="1" dirty="0">
                <a:solidFill>
                  <a:srgbClr val="1B2A41"/>
                </a:solidFill>
                <a:latin typeface="Calibri" pitchFamily="34" charset="0"/>
                <a:ea typeface="Calibri" pitchFamily="34" charset="-122"/>
                <a:cs typeface="Calibri" pitchFamily="34" charset="-120"/>
              </a:rPr>
              <a:t>Organizzi il personale</a:t>
            </a:r>
            <a:endParaRPr lang="en-US" sz="1300" dirty="0"/>
          </a:p>
        </p:txBody>
      </p:sp>
      <p:sp>
        <p:nvSpPr>
          <p:cNvPr id="11" name="Shape 7"/>
          <p:cNvSpPr/>
          <p:nvPr/>
        </p:nvSpPr>
        <p:spPr>
          <a:xfrm>
            <a:off x="457200" y="2148840"/>
            <a:ext cx="1965960" cy="868680"/>
          </a:xfrm>
          <a:prstGeom prst="roundRect">
            <a:avLst>
              <a:gd name="adj" fmla="val 8421"/>
            </a:avLst>
          </a:prstGeom>
          <a:solidFill>
            <a:srgbClr val="EEF1F5"/>
          </a:solidFill>
          <a:ln w="12700">
            <a:solidFill>
              <a:srgbClr val="EEF1F5"/>
            </a:solidFill>
            <a:prstDash val="solid"/>
          </a:ln>
        </p:spPr>
      </p:sp>
      <p:sp>
        <p:nvSpPr>
          <p:cNvPr id="12" name="Shape 8"/>
          <p:cNvSpPr/>
          <p:nvPr/>
        </p:nvSpPr>
        <p:spPr>
          <a:xfrm>
            <a:off x="594360" y="2331720"/>
            <a:ext cx="502920" cy="502920"/>
          </a:xfrm>
          <a:prstGeom prst="ellipse">
            <a:avLst/>
          </a:prstGeom>
          <a:solidFill>
            <a:srgbClr val="1B2A41"/>
          </a:solidFill>
          <a:ln w="12700">
            <a:solidFill>
              <a:srgbClr val="1B2A41"/>
            </a:solidFill>
            <a:prstDash val="solid"/>
          </a:ln>
        </p:spPr>
      </p:sp>
      <p:pic>
        <p:nvPicPr>
          <p:cNvPr id="13" name="Image 2" descr="preencoded.png"/>
          <p:cNvPicPr>
            <a:picLocks noChangeAspect="1"/>
          </p:cNvPicPr>
          <p:nvPr/>
        </p:nvPicPr>
        <p:blipFill>
          <a:blip r:embed="rId5"/>
          <a:stretch>
            <a:fillRect/>
          </a:stretch>
        </p:blipFill>
        <p:spPr>
          <a:xfrm>
            <a:off x="720090" y="2457450"/>
            <a:ext cx="251460" cy="251460"/>
          </a:xfrm>
          <a:prstGeom prst="rect">
            <a:avLst/>
          </a:prstGeom>
        </p:spPr>
      </p:pic>
      <p:sp>
        <p:nvSpPr>
          <p:cNvPr id="14" name="Text 9"/>
          <p:cNvSpPr txBox="1"/>
          <p:nvPr/>
        </p:nvSpPr>
        <p:spPr>
          <a:xfrm>
            <a:off x="1188720" y="2240280"/>
            <a:ext cx="1143000" cy="685800"/>
          </a:xfrm>
          <a:prstGeom prst="rect">
            <a:avLst/>
          </a:prstGeom>
          <a:noFill/>
          <a:ln/>
        </p:spPr>
        <p:txBody>
          <a:bodyPr wrap="square" lIns="0" tIns="0" rIns="0" bIns="0" rtlCol="0" anchor="ctr"/>
          <a:lstStyle/>
          <a:p>
            <a:pPr marL="0" indent="0">
              <a:buNone/>
            </a:pPr>
            <a:r>
              <a:rPr lang="en-US" sz="1300" b="1" dirty="0">
                <a:solidFill>
                  <a:srgbClr val="1B2A41"/>
                </a:solidFill>
                <a:latin typeface="Calibri" pitchFamily="34" charset="0"/>
                <a:ea typeface="Calibri" pitchFamily="34" charset="-122"/>
                <a:cs typeface="Calibri" pitchFamily="34" charset="-120"/>
              </a:rPr>
              <a:t>Approvi le procedure</a:t>
            </a:r>
            <a:endParaRPr lang="en-US" sz="1300" dirty="0"/>
          </a:p>
        </p:txBody>
      </p:sp>
      <p:sp>
        <p:nvSpPr>
          <p:cNvPr id="15" name="Shape 10"/>
          <p:cNvSpPr/>
          <p:nvPr/>
        </p:nvSpPr>
        <p:spPr>
          <a:xfrm>
            <a:off x="2560320" y="2148840"/>
            <a:ext cx="1965960" cy="868680"/>
          </a:xfrm>
          <a:prstGeom prst="roundRect">
            <a:avLst>
              <a:gd name="adj" fmla="val 8421"/>
            </a:avLst>
          </a:prstGeom>
          <a:solidFill>
            <a:srgbClr val="EEF1F5"/>
          </a:solidFill>
          <a:ln w="12700">
            <a:solidFill>
              <a:srgbClr val="EEF1F5"/>
            </a:solidFill>
            <a:prstDash val="solid"/>
          </a:ln>
        </p:spPr>
      </p:sp>
      <p:sp>
        <p:nvSpPr>
          <p:cNvPr id="16" name="Shape 11"/>
          <p:cNvSpPr/>
          <p:nvPr/>
        </p:nvSpPr>
        <p:spPr>
          <a:xfrm>
            <a:off x="2697480" y="2331720"/>
            <a:ext cx="502920" cy="502920"/>
          </a:xfrm>
          <a:prstGeom prst="ellipse">
            <a:avLst/>
          </a:prstGeom>
          <a:solidFill>
            <a:srgbClr val="1B2A41"/>
          </a:solidFill>
          <a:ln w="12700">
            <a:solidFill>
              <a:srgbClr val="1B2A41"/>
            </a:solidFill>
            <a:prstDash val="solid"/>
          </a:ln>
        </p:spPr>
      </p:sp>
      <p:pic>
        <p:nvPicPr>
          <p:cNvPr id="17" name="Image 3" descr="preencoded.png"/>
          <p:cNvPicPr>
            <a:picLocks noChangeAspect="1"/>
          </p:cNvPicPr>
          <p:nvPr/>
        </p:nvPicPr>
        <p:blipFill>
          <a:blip r:embed="rId6"/>
          <a:stretch>
            <a:fillRect/>
          </a:stretch>
        </p:blipFill>
        <p:spPr>
          <a:xfrm>
            <a:off x="2823210" y="2457450"/>
            <a:ext cx="251460" cy="251460"/>
          </a:xfrm>
          <a:prstGeom prst="rect">
            <a:avLst/>
          </a:prstGeom>
        </p:spPr>
      </p:pic>
      <p:sp>
        <p:nvSpPr>
          <p:cNvPr id="18" name="Text 12"/>
          <p:cNvSpPr txBox="1"/>
          <p:nvPr/>
        </p:nvSpPr>
        <p:spPr>
          <a:xfrm>
            <a:off x="3291840" y="2240280"/>
            <a:ext cx="1143000" cy="685800"/>
          </a:xfrm>
          <a:prstGeom prst="rect">
            <a:avLst/>
          </a:prstGeom>
          <a:noFill/>
          <a:ln/>
        </p:spPr>
        <p:txBody>
          <a:bodyPr wrap="square" lIns="0" tIns="0" rIns="0" bIns="0" rtlCol="0" anchor="ctr"/>
          <a:lstStyle/>
          <a:p>
            <a:pPr marL="0" indent="0">
              <a:buNone/>
            </a:pPr>
            <a:r>
              <a:rPr lang="en-US" sz="1300" b="1" dirty="0">
                <a:solidFill>
                  <a:srgbClr val="1B2A41"/>
                </a:solidFill>
                <a:latin typeface="Calibri" pitchFamily="34" charset="0"/>
                <a:ea typeface="Calibri" pitchFamily="34" charset="-122"/>
                <a:cs typeface="Calibri" pitchFamily="34" charset="-120"/>
              </a:rPr>
              <a:t>Gestisci le segnalazioni</a:t>
            </a:r>
            <a:endParaRPr lang="en-US" sz="1300" dirty="0"/>
          </a:p>
        </p:txBody>
      </p:sp>
      <p:pic>
        <p:nvPicPr>
          <p:cNvPr id="19" name="Image 4" descr="preencoded.png"/>
          <p:cNvPicPr>
            <a:picLocks noChangeAspect="1"/>
          </p:cNvPicPr>
          <p:nvPr/>
        </p:nvPicPr>
        <p:blipFill>
          <a:blip r:embed="rId7"/>
          <a:stretch>
            <a:fillRect/>
          </a:stretch>
        </p:blipFill>
        <p:spPr>
          <a:xfrm>
            <a:off x="4663440" y="1874520"/>
            <a:ext cx="411480" cy="411480"/>
          </a:xfrm>
          <a:prstGeom prst="rect">
            <a:avLst/>
          </a:prstGeom>
        </p:spPr>
      </p:pic>
      <p:sp>
        <p:nvSpPr>
          <p:cNvPr id="20" name="Shape 13"/>
          <p:cNvSpPr/>
          <p:nvPr/>
        </p:nvSpPr>
        <p:spPr>
          <a:xfrm>
            <a:off x="5257800" y="1143000"/>
            <a:ext cx="3429000" cy="1874520"/>
          </a:xfrm>
          <a:prstGeom prst="roundRect">
            <a:avLst>
              <a:gd name="adj" fmla="val 3902"/>
            </a:avLst>
          </a:prstGeom>
          <a:solidFill>
            <a:srgbClr val="F7E6E1"/>
          </a:solidFill>
          <a:ln w="12700">
            <a:solidFill>
              <a:srgbClr val="F7E6E1"/>
            </a:solidFill>
            <a:prstDash val="solid"/>
          </a:ln>
        </p:spPr>
      </p:sp>
      <p:sp>
        <p:nvSpPr>
          <p:cNvPr id="21" name="Text 14"/>
          <p:cNvSpPr txBox="1"/>
          <p:nvPr/>
        </p:nvSpPr>
        <p:spPr>
          <a:xfrm>
            <a:off x="5486400" y="1325880"/>
            <a:ext cx="3017520" cy="822960"/>
          </a:xfrm>
          <a:prstGeom prst="rect">
            <a:avLst/>
          </a:prstGeom>
          <a:noFill/>
          <a:ln/>
        </p:spPr>
        <p:txBody>
          <a:bodyPr wrap="square" lIns="0" tIns="0" rIns="0" bIns="0" rtlCol="0" anchor="t"/>
          <a:lstStyle/>
          <a:p>
            <a:pPr marL="0" indent="0">
              <a:buNone/>
            </a:pPr>
            <a:r>
              <a:rPr lang="en-US" sz="2400" b="1" dirty="0">
                <a:solidFill>
                  <a:srgbClr val="C8553D"/>
                </a:solidFill>
                <a:latin typeface="Cambria" pitchFamily="34" charset="0"/>
                <a:ea typeface="Cambria" pitchFamily="34" charset="-122"/>
                <a:cs typeface="Cambria" pitchFamily="34" charset="-120"/>
              </a:rPr>
              <a:t>Sei «gestore del rischio»</a:t>
            </a:r>
            <a:endParaRPr lang="en-US" sz="2400" dirty="0"/>
          </a:p>
        </p:txBody>
      </p:sp>
      <p:sp>
        <p:nvSpPr>
          <p:cNvPr id="22" name="Text 15"/>
          <p:cNvSpPr txBox="1"/>
          <p:nvPr/>
        </p:nvSpPr>
        <p:spPr>
          <a:xfrm>
            <a:off x="5486400" y="2194560"/>
            <a:ext cx="3017520" cy="685800"/>
          </a:xfrm>
          <a:prstGeom prst="rect">
            <a:avLst/>
          </a:prstGeom>
          <a:noFill/>
          <a:ln/>
        </p:spPr>
        <p:txBody>
          <a:bodyPr wrap="square" lIns="0" tIns="0" rIns="0" bIns="0" rtlCol="0" anchor="t"/>
          <a:lstStyle/>
          <a:p>
            <a:pPr marL="0" indent="0">
              <a:buNone/>
            </a:pPr>
            <a:r>
              <a:rPr lang="en-US" sz="1200" dirty="0">
                <a:solidFill>
                  <a:srgbClr val="5B7083"/>
                </a:solidFill>
                <a:latin typeface="Calibri" pitchFamily="34" charset="0"/>
                <a:ea typeface="Calibri" pitchFamily="34" charset="-122"/>
                <a:cs typeface="Calibri" pitchFamily="34" charset="-120"/>
              </a:rPr>
              <a:t>Principio di effettività: art. 299 D.Lgs. 81/2008; Cass. Sezioni Unite, ThyssenKrupp (2014)</a:t>
            </a:r>
            <a:endParaRPr lang="en-US" sz="1200" dirty="0"/>
          </a:p>
        </p:txBody>
      </p:sp>
      <p:sp>
        <p:nvSpPr>
          <p:cNvPr id="23" name="Shape 16"/>
          <p:cNvSpPr/>
          <p:nvPr/>
        </p:nvSpPr>
        <p:spPr>
          <a:xfrm>
            <a:off x="457200" y="3291840"/>
            <a:ext cx="4023360" cy="1234440"/>
          </a:xfrm>
          <a:prstGeom prst="roundRect">
            <a:avLst>
              <a:gd name="adj" fmla="val 5926"/>
            </a:avLst>
          </a:prstGeom>
          <a:solidFill>
            <a:srgbClr val="EEF1F5"/>
          </a:solidFill>
          <a:ln w="12700">
            <a:solidFill>
              <a:srgbClr val="EEF1F5"/>
            </a:solidFill>
            <a:prstDash val="solid"/>
          </a:ln>
        </p:spPr>
      </p:sp>
      <p:sp>
        <p:nvSpPr>
          <p:cNvPr id="24" name="Shape 17"/>
          <p:cNvSpPr/>
          <p:nvPr/>
        </p:nvSpPr>
        <p:spPr>
          <a:xfrm>
            <a:off x="640080" y="3520440"/>
            <a:ext cx="502920" cy="502920"/>
          </a:xfrm>
          <a:prstGeom prst="ellipse">
            <a:avLst/>
          </a:prstGeom>
          <a:solidFill>
            <a:srgbClr val="C8553D"/>
          </a:solidFill>
          <a:ln w="12700">
            <a:solidFill>
              <a:srgbClr val="C8553D"/>
            </a:solidFill>
            <a:prstDash val="solid"/>
          </a:ln>
        </p:spPr>
      </p:sp>
      <p:pic>
        <p:nvPicPr>
          <p:cNvPr id="25" name="Image 5" descr="preencoded.png"/>
          <p:cNvPicPr>
            <a:picLocks noChangeAspect="1"/>
          </p:cNvPicPr>
          <p:nvPr/>
        </p:nvPicPr>
        <p:blipFill>
          <a:blip r:embed="rId8"/>
          <a:stretch>
            <a:fillRect/>
          </a:stretch>
        </p:blipFill>
        <p:spPr>
          <a:xfrm>
            <a:off x="765810" y="3646170"/>
            <a:ext cx="251460" cy="251460"/>
          </a:xfrm>
          <a:prstGeom prst="rect">
            <a:avLst/>
          </a:prstGeom>
        </p:spPr>
      </p:pic>
      <p:sp>
        <p:nvSpPr>
          <p:cNvPr id="26" name="Text 18"/>
          <p:cNvSpPr txBox="1"/>
          <p:nvPr/>
        </p:nvSpPr>
        <p:spPr>
          <a:xfrm>
            <a:off x="1325880" y="3401568"/>
            <a:ext cx="3017520" cy="320040"/>
          </a:xfrm>
          <a:prstGeom prst="rect">
            <a:avLst/>
          </a:prstGeom>
          <a:noFill/>
          <a:ln/>
        </p:spPr>
        <p:txBody>
          <a:bodyPr wrap="square" lIns="0" tIns="0" rIns="0" bIns="0" rtlCol="0" anchor="ctr"/>
          <a:lstStyle/>
          <a:p>
            <a:pPr marL="0" indent="0">
              <a:buNone/>
            </a:pPr>
            <a:r>
              <a:rPr lang="en-US" sz="1400" b="1" dirty="0">
                <a:solidFill>
                  <a:srgbClr val="1B2A41"/>
                </a:solidFill>
                <a:latin typeface="Calibri" pitchFamily="34" charset="0"/>
                <a:ea typeface="Calibri" pitchFamily="34" charset="-122"/>
                <a:cs typeface="Calibri" pitchFamily="34" charset="-120"/>
              </a:rPr>
              <a:t>Più garanti</a:t>
            </a:r>
            <a:endParaRPr lang="en-US" sz="1400" dirty="0"/>
          </a:p>
        </p:txBody>
      </p:sp>
      <p:sp>
        <p:nvSpPr>
          <p:cNvPr id="27" name="Text 19"/>
          <p:cNvSpPr txBox="1"/>
          <p:nvPr/>
        </p:nvSpPr>
        <p:spPr>
          <a:xfrm>
            <a:off x="1325880" y="3730752"/>
            <a:ext cx="3017520" cy="685800"/>
          </a:xfrm>
          <a:prstGeom prst="rect">
            <a:avLst/>
          </a:prstGeom>
          <a:noFill/>
          <a:ln/>
        </p:spPr>
        <p:txBody>
          <a:bodyPr wrap="square" lIns="0" tIns="0" rIns="0" bIns="0" rtlCol="0" anchor="t"/>
          <a:lstStyle/>
          <a:p>
            <a:pPr marL="0" indent="0">
              <a:buNone/>
            </a:pPr>
            <a:r>
              <a:rPr lang="en-US" sz="1200" dirty="0">
                <a:solidFill>
                  <a:srgbClr val="5B7083"/>
                </a:solidFill>
                <a:latin typeface="Calibri" pitchFamily="34" charset="0"/>
                <a:ea typeface="Calibri" pitchFamily="34" charset="-122"/>
                <a:cs typeface="Calibri" pitchFamily="34" charset="-120"/>
              </a:rPr>
              <a:t>Ciascuno risponde per intero e deve accertarsi che l'altro sia intervenuto.</a:t>
            </a:r>
            <a:endParaRPr lang="en-US" sz="1200" dirty="0"/>
          </a:p>
        </p:txBody>
      </p:sp>
      <p:sp>
        <p:nvSpPr>
          <p:cNvPr id="28" name="Shape 20"/>
          <p:cNvSpPr/>
          <p:nvPr/>
        </p:nvSpPr>
        <p:spPr>
          <a:xfrm>
            <a:off x="4663440" y="3291840"/>
            <a:ext cx="4023360" cy="1234440"/>
          </a:xfrm>
          <a:prstGeom prst="roundRect">
            <a:avLst>
              <a:gd name="adj" fmla="val 5926"/>
            </a:avLst>
          </a:prstGeom>
          <a:solidFill>
            <a:srgbClr val="EEF1F5"/>
          </a:solidFill>
          <a:ln w="12700">
            <a:solidFill>
              <a:srgbClr val="EEF1F5"/>
            </a:solidFill>
            <a:prstDash val="solid"/>
          </a:ln>
        </p:spPr>
      </p:sp>
      <p:sp>
        <p:nvSpPr>
          <p:cNvPr id="29" name="Shape 21"/>
          <p:cNvSpPr/>
          <p:nvPr/>
        </p:nvSpPr>
        <p:spPr>
          <a:xfrm>
            <a:off x="4846320" y="3520440"/>
            <a:ext cx="502920" cy="502920"/>
          </a:xfrm>
          <a:prstGeom prst="ellipse">
            <a:avLst/>
          </a:prstGeom>
          <a:solidFill>
            <a:srgbClr val="C8553D"/>
          </a:solidFill>
          <a:ln w="12700">
            <a:solidFill>
              <a:srgbClr val="C8553D"/>
            </a:solidFill>
            <a:prstDash val="solid"/>
          </a:ln>
        </p:spPr>
      </p:sp>
      <p:pic>
        <p:nvPicPr>
          <p:cNvPr id="30" name="Image 6" descr="preencoded.png"/>
          <p:cNvPicPr>
            <a:picLocks noChangeAspect="1"/>
          </p:cNvPicPr>
          <p:nvPr/>
        </p:nvPicPr>
        <p:blipFill>
          <a:blip r:embed="rId9"/>
          <a:stretch>
            <a:fillRect/>
          </a:stretch>
        </p:blipFill>
        <p:spPr>
          <a:xfrm>
            <a:off x="4972050" y="3646170"/>
            <a:ext cx="251460" cy="251460"/>
          </a:xfrm>
          <a:prstGeom prst="rect">
            <a:avLst/>
          </a:prstGeom>
        </p:spPr>
      </p:pic>
      <p:sp>
        <p:nvSpPr>
          <p:cNvPr id="31" name="Text 22"/>
          <p:cNvSpPr txBox="1"/>
          <p:nvPr/>
        </p:nvSpPr>
        <p:spPr>
          <a:xfrm>
            <a:off x="5532120" y="3401568"/>
            <a:ext cx="3017520" cy="320040"/>
          </a:xfrm>
          <a:prstGeom prst="rect">
            <a:avLst/>
          </a:prstGeom>
          <a:noFill/>
          <a:ln/>
        </p:spPr>
        <p:txBody>
          <a:bodyPr wrap="square" lIns="0" tIns="0" rIns="0" bIns="0" rtlCol="0" anchor="ctr"/>
          <a:lstStyle/>
          <a:p>
            <a:pPr marL="0" indent="0">
              <a:buNone/>
            </a:pPr>
            <a:r>
              <a:rPr lang="en-US" sz="1400" b="1" dirty="0">
                <a:solidFill>
                  <a:srgbClr val="1B2A41"/>
                </a:solidFill>
                <a:latin typeface="Calibri" pitchFamily="34" charset="0"/>
                <a:ea typeface="Calibri" pitchFamily="34" charset="-122"/>
                <a:cs typeface="Calibri" pitchFamily="34" charset="-120"/>
              </a:rPr>
              <a:t>Delega scritta (art. 16 D.Lgs. 81/2008)</a:t>
            </a:r>
            <a:endParaRPr lang="en-US" sz="1400" dirty="0"/>
          </a:p>
        </p:txBody>
      </p:sp>
      <p:sp>
        <p:nvSpPr>
          <p:cNvPr id="32" name="Text 23"/>
          <p:cNvSpPr txBox="1"/>
          <p:nvPr/>
        </p:nvSpPr>
        <p:spPr>
          <a:xfrm>
            <a:off x="5532120" y="3730752"/>
            <a:ext cx="3017520" cy="685800"/>
          </a:xfrm>
          <a:prstGeom prst="rect">
            <a:avLst/>
          </a:prstGeom>
          <a:noFill/>
          <a:ln/>
        </p:spPr>
        <p:txBody>
          <a:bodyPr wrap="square" lIns="0" tIns="0" rIns="0" bIns="0" rtlCol="0" anchor="t"/>
          <a:lstStyle/>
          <a:p>
            <a:pPr marL="0" indent="0">
              <a:buNone/>
            </a:pPr>
            <a:r>
              <a:rPr lang="en-US" sz="1200" dirty="0">
                <a:solidFill>
                  <a:srgbClr val="5B7083"/>
                </a:solidFill>
                <a:latin typeface="Calibri" pitchFamily="34" charset="0"/>
                <a:ea typeface="Calibri" pitchFamily="34" charset="-122"/>
                <a:cs typeface="Calibri" pitchFamily="34" charset="-120"/>
              </a:rPr>
              <a:t>Delimita le responsabilità, ma non cancella il dovere di vigilanza.</a:t>
            </a:r>
            <a:endParaRPr lang="en-US" sz="1200" dirty="0"/>
          </a:p>
        </p:txBody>
      </p:sp>
      <p:sp>
        <p:nvSpPr>
          <p:cNvPr id="33" name="Text 24"/>
          <p:cNvSpPr txBox="1"/>
          <p:nvPr/>
        </p:nvSpPr>
        <p:spPr>
          <a:xfrm>
            <a:off x="457200" y="4773168"/>
            <a:ext cx="5486400" cy="228600"/>
          </a:xfrm>
          <a:prstGeom prst="rect">
            <a:avLst/>
          </a:prstGeom>
          <a:noFill/>
          <a:ln/>
        </p:spPr>
        <p:txBody>
          <a:bodyPr wrap="square" lIns="0" tIns="0" rIns="0" bIns="0" rtlCol="0" anchor="ctr"/>
          <a:lstStyle/>
          <a:p>
            <a:pPr marL="0" indent="0">
              <a:buNone/>
            </a:pPr>
            <a:r>
              <a:rPr lang="en-US" sz="900" dirty="0">
                <a:solidFill>
                  <a:srgbClr val="5B7083"/>
                </a:solidFill>
                <a:latin typeface="Calibri" pitchFamily="34" charset="0"/>
                <a:ea typeface="Calibri" pitchFamily="34" charset="-122"/>
                <a:cs typeface="Calibri" pitchFamily="34" charset="-120"/>
              </a:rPr>
              <a:t>Manager senza nome · Piacenza, 17 settembre 2026</a:t>
            </a:r>
            <a:endParaRPr lang="en-US" sz="900" dirty="0"/>
          </a:p>
        </p:txBody>
      </p:sp>
      <p:sp>
        <p:nvSpPr>
          <p:cNvPr id="34" name="Text 25"/>
          <p:cNvSpPr txBox="1"/>
          <p:nvPr/>
        </p:nvSpPr>
        <p:spPr>
          <a:xfrm>
            <a:off x="7772400" y="4773168"/>
            <a:ext cx="914400" cy="228600"/>
          </a:xfrm>
          <a:prstGeom prst="rect">
            <a:avLst/>
          </a:prstGeom>
          <a:noFill/>
          <a:ln/>
        </p:spPr>
        <p:txBody>
          <a:bodyPr wrap="square" lIns="0" tIns="0" rIns="0" bIns="0" rtlCol="0" anchor="ctr"/>
          <a:lstStyle/>
          <a:p>
            <a:pPr marL="0" indent="0" algn="r">
              <a:buNone/>
            </a:pPr>
            <a:r>
              <a:rPr lang="en-US" sz="900" dirty="0">
                <a:solidFill>
                  <a:srgbClr val="5B7083"/>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600" b="1" dirty="0">
                <a:solidFill>
                  <a:srgbClr val="1B2A41"/>
                </a:solidFill>
                <a:latin typeface="Cambria" pitchFamily="34" charset="0"/>
                <a:ea typeface="Cambria" pitchFamily="34" charset="-122"/>
                <a:cs typeface="Cambria" pitchFamily="34" charset="-120"/>
              </a:rPr>
              <a:t>Responsabilità civile e amministrativa</a:t>
            </a:r>
            <a:endParaRPr lang="en-US" sz="2600" dirty="0"/>
          </a:p>
        </p:txBody>
      </p:sp>
      <p:sp>
        <p:nvSpPr>
          <p:cNvPr id="3" name="Shape 1"/>
          <p:cNvSpPr/>
          <p:nvPr/>
        </p:nvSpPr>
        <p:spPr>
          <a:xfrm>
            <a:off x="457200" y="1097280"/>
            <a:ext cx="4023360" cy="1645920"/>
          </a:xfrm>
          <a:prstGeom prst="roundRect">
            <a:avLst>
              <a:gd name="adj" fmla="val 4444"/>
            </a:avLst>
          </a:prstGeom>
          <a:solidFill>
            <a:srgbClr val="EEF1F5"/>
          </a:solidFill>
          <a:ln w="12700">
            <a:solidFill>
              <a:srgbClr val="EEF1F5"/>
            </a:solidFill>
            <a:prstDash val="solid"/>
          </a:ln>
        </p:spPr>
      </p:sp>
      <p:sp>
        <p:nvSpPr>
          <p:cNvPr id="4" name="Shape 2"/>
          <p:cNvSpPr/>
          <p:nvPr/>
        </p:nvSpPr>
        <p:spPr>
          <a:xfrm>
            <a:off x="640080" y="1280160"/>
            <a:ext cx="502920" cy="502920"/>
          </a:xfrm>
          <a:prstGeom prst="ellipse">
            <a:avLst/>
          </a:prstGeom>
          <a:solidFill>
            <a:srgbClr val="1B2A41"/>
          </a:solidFill>
          <a:ln w="12700">
            <a:solidFill>
              <a:srgbClr val="1B2A41"/>
            </a:solidFill>
            <a:prstDash val="solid"/>
          </a:ln>
        </p:spPr>
      </p:sp>
      <p:pic>
        <p:nvPicPr>
          <p:cNvPr id="5" name="Image 0" descr="preencoded.png"/>
          <p:cNvPicPr>
            <a:picLocks noChangeAspect="1"/>
          </p:cNvPicPr>
          <p:nvPr/>
        </p:nvPicPr>
        <p:blipFill>
          <a:blip r:embed="rId3"/>
          <a:stretch>
            <a:fillRect/>
          </a:stretch>
        </p:blipFill>
        <p:spPr>
          <a:xfrm>
            <a:off x="765810" y="1405890"/>
            <a:ext cx="251460" cy="251460"/>
          </a:xfrm>
          <a:prstGeom prst="rect">
            <a:avLst/>
          </a:prstGeom>
        </p:spPr>
      </p:pic>
      <p:sp>
        <p:nvSpPr>
          <p:cNvPr id="6" name="Text 3"/>
          <p:cNvSpPr txBox="1"/>
          <p:nvPr/>
        </p:nvSpPr>
        <p:spPr>
          <a:xfrm>
            <a:off x="1280160" y="1280160"/>
            <a:ext cx="3017520" cy="502920"/>
          </a:xfrm>
          <a:prstGeom prst="rect">
            <a:avLst/>
          </a:prstGeom>
          <a:noFill/>
          <a:ln/>
        </p:spPr>
        <p:txBody>
          <a:bodyPr wrap="square" lIns="0" tIns="0" rIns="0" bIns="0" rtlCol="0" anchor="ctr"/>
          <a:lstStyle/>
          <a:p>
            <a:pPr marL="0" indent="0">
              <a:buNone/>
            </a:pPr>
            <a:r>
              <a:rPr lang="en-US" sz="1600" b="1" dirty="0">
                <a:solidFill>
                  <a:srgbClr val="1B2A41"/>
                </a:solidFill>
                <a:latin typeface="Calibri" pitchFamily="34" charset="0"/>
                <a:ea typeface="Calibri" pitchFamily="34" charset="-122"/>
                <a:cs typeface="Calibri" pitchFamily="34" charset="-120"/>
              </a:rPr>
              <a:t>Contratti</a:t>
            </a:r>
            <a:endParaRPr lang="en-US" sz="1600" dirty="0"/>
          </a:p>
        </p:txBody>
      </p:sp>
      <p:sp>
        <p:nvSpPr>
          <p:cNvPr id="7" name="Text 4"/>
          <p:cNvSpPr txBox="1"/>
          <p:nvPr/>
        </p:nvSpPr>
        <p:spPr>
          <a:xfrm>
            <a:off x="640080" y="1874520"/>
            <a:ext cx="3657600" cy="777240"/>
          </a:xfrm>
          <a:prstGeom prst="rect">
            <a:avLst/>
          </a:prstGeom>
          <a:noFill/>
          <a:ln/>
        </p:spPr>
        <p:txBody>
          <a:bodyPr wrap="square" lIns="0" tIns="0" rIns="0" bIns="0" rtlCol="0" anchor="t"/>
          <a:lstStyle/>
          <a:p>
            <a:pPr marL="0" indent="0">
              <a:buNone/>
            </a:pPr>
            <a:r>
              <a:rPr lang="en-US" sz="1300" dirty="0">
                <a:solidFill>
                  <a:srgbClr val="5B7083"/>
                </a:solidFill>
                <a:latin typeface="Calibri" pitchFamily="34" charset="0"/>
                <a:ea typeface="Calibri" pitchFamily="34" charset="-122"/>
                <a:cs typeface="Calibri" pitchFamily="34" charset="-120"/>
              </a:rPr>
              <a:t>Obbligo di protezione: l'ente risponde anche per dipendenti, professionisti e cooperative (L. 24/2017). Si aggiunge il danno dei familiari.</a:t>
            </a:r>
            <a:endParaRPr lang="en-US" sz="1300" dirty="0"/>
          </a:p>
        </p:txBody>
      </p:sp>
      <p:sp>
        <p:nvSpPr>
          <p:cNvPr id="8" name="Shape 5"/>
          <p:cNvSpPr/>
          <p:nvPr/>
        </p:nvSpPr>
        <p:spPr>
          <a:xfrm>
            <a:off x="4663440" y="1097280"/>
            <a:ext cx="4023360" cy="1645920"/>
          </a:xfrm>
          <a:prstGeom prst="roundRect">
            <a:avLst>
              <a:gd name="adj" fmla="val 4444"/>
            </a:avLst>
          </a:prstGeom>
          <a:solidFill>
            <a:srgbClr val="EEF1F5"/>
          </a:solidFill>
          <a:ln w="12700">
            <a:solidFill>
              <a:srgbClr val="EEF1F5"/>
            </a:solidFill>
            <a:prstDash val="solid"/>
          </a:ln>
        </p:spPr>
      </p:sp>
      <p:sp>
        <p:nvSpPr>
          <p:cNvPr id="9" name="Shape 6"/>
          <p:cNvSpPr/>
          <p:nvPr/>
        </p:nvSpPr>
        <p:spPr>
          <a:xfrm>
            <a:off x="4846320" y="1280160"/>
            <a:ext cx="502920" cy="502920"/>
          </a:xfrm>
          <a:prstGeom prst="ellipse">
            <a:avLst/>
          </a:prstGeom>
          <a:solidFill>
            <a:srgbClr val="1B2A41"/>
          </a:solidFill>
          <a:ln w="12700">
            <a:solidFill>
              <a:srgbClr val="1B2A41"/>
            </a:solidFill>
            <a:prstDash val="solid"/>
          </a:ln>
        </p:spPr>
      </p:sp>
      <p:pic>
        <p:nvPicPr>
          <p:cNvPr id="10" name="Image 1" descr="preencoded.png"/>
          <p:cNvPicPr>
            <a:picLocks noChangeAspect="1"/>
          </p:cNvPicPr>
          <p:nvPr/>
        </p:nvPicPr>
        <p:blipFill>
          <a:blip r:embed="rId4"/>
          <a:stretch>
            <a:fillRect/>
          </a:stretch>
        </p:blipFill>
        <p:spPr>
          <a:xfrm>
            <a:off x="4972050" y="1405890"/>
            <a:ext cx="251460" cy="251460"/>
          </a:xfrm>
          <a:prstGeom prst="rect">
            <a:avLst/>
          </a:prstGeom>
        </p:spPr>
      </p:pic>
      <p:sp>
        <p:nvSpPr>
          <p:cNvPr id="11" name="Text 7"/>
          <p:cNvSpPr txBox="1"/>
          <p:nvPr/>
        </p:nvSpPr>
        <p:spPr>
          <a:xfrm>
            <a:off x="5486400" y="1280160"/>
            <a:ext cx="3017520" cy="502920"/>
          </a:xfrm>
          <a:prstGeom prst="rect">
            <a:avLst/>
          </a:prstGeom>
          <a:noFill/>
          <a:ln/>
        </p:spPr>
        <p:txBody>
          <a:bodyPr wrap="square" lIns="0" tIns="0" rIns="0" bIns="0" rtlCol="0" anchor="ctr"/>
          <a:lstStyle/>
          <a:p>
            <a:pPr marL="0" indent="0">
              <a:buNone/>
            </a:pPr>
            <a:r>
              <a:rPr lang="en-US" sz="1600" b="1" dirty="0">
                <a:solidFill>
                  <a:srgbClr val="1B2A41"/>
                </a:solidFill>
                <a:latin typeface="Calibri" pitchFamily="34" charset="0"/>
                <a:ea typeface="Calibri" pitchFamily="34" charset="-122"/>
                <a:cs typeface="Calibri" pitchFamily="34" charset="-120"/>
              </a:rPr>
              <a:t>Autorizzazione e accreditamento</a:t>
            </a:r>
            <a:endParaRPr lang="en-US" sz="1600" dirty="0"/>
          </a:p>
        </p:txBody>
      </p:sp>
      <p:sp>
        <p:nvSpPr>
          <p:cNvPr id="12" name="Text 8"/>
          <p:cNvSpPr txBox="1"/>
          <p:nvPr/>
        </p:nvSpPr>
        <p:spPr>
          <a:xfrm>
            <a:off x="4846320" y="1874520"/>
            <a:ext cx="3657600" cy="777240"/>
          </a:xfrm>
          <a:prstGeom prst="rect">
            <a:avLst/>
          </a:prstGeom>
          <a:noFill/>
          <a:ln/>
        </p:spPr>
        <p:txBody>
          <a:bodyPr wrap="square" lIns="0" tIns="0" rIns="0" bIns="0" rtlCol="0" anchor="t"/>
          <a:lstStyle/>
          <a:p>
            <a:pPr marL="0" indent="0">
              <a:buNone/>
            </a:pPr>
            <a:r>
              <a:rPr lang="en-US" sz="1300" dirty="0">
                <a:solidFill>
                  <a:srgbClr val="5B7083"/>
                </a:solidFill>
                <a:latin typeface="Calibri" pitchFamily="34" charset="0"/>
                <a:ea typeface="Calibri" pitchFamily="34" charset="-122"/>
                <a:cs typeface="Calibri" pitchFamily="34" charset="-120"/>
              </a:rPr>
              <a:t>Requisiti da mantenere ogni giorno. La prima domanda dopo un evento: «quella notte gli operatori erano sufficienti?»</a:t>
            </a:r>
            <a:endParaRPr lang="en-US" sz="1300" dirty="0"/>
          </a:p>
        </p:txBody>
      </p:sp>
      <p:sp>
        <p:nvSpPr>
          <p:cNvPr id="13" name="Shape 9"/>
          <p:cNvSpPr/>
          <p:nvPr/>
        </p:nvSpPr>
        <p:spPr>
          <a:xfrm>
            <a:off x="457200" y="2880360"/>
            <a:ext cx="4023360" cy="1645920"/>
          </a:xfrm>
          <a:prstGeom prst="roundRect">
            <a:avLst>
              <a:gd name="adj" fmla="val 4444"/>
            </a:avLst>
          </a:prstGeom>
          <a:solidFill>
            <a:srgbClr val="EEF1F5"/>
          </a:solidFill>
          <a:ln w="12700">
            <a:solidFill>
              <a:srgbClr val="EEF1F5"/>
            </a:solidFill>
            <a:prstDash val="solid"/>
          </a:ln>
        </p:spPr>
      </p:sp>
      <p:sp>
        <p:nvSpPr>
          <p:cNvPr id="14" name="Shape 10"/>
          <p:cNvSpPr/>
          <p:nvPr/>
        </p:nvSpPr>
        <p:spPr>
          <a:xfrm>
            <a:off x="640080" y="3063240"/>
            <a:ext cx="502920" cy="502920"/>
          </a:xfrm>
          <a:prstGeom prst="ellipse">
            <a:avLst/>
          </a:prstGeom>
          <a:solidFill>
            <a:srgbClr val="1B2A41"/>
          </a:solidFill>
          <a:ln w="12700">
            <a:solidFill>
              <a:srgbClr val="1B2A41"/>
            </a:solidFill>
            <a:prstDash val="solid"/>
          </a:ln>
        </p:spPr>
      </p:sp>
      <p:pic>
        <p:nvPicPr>
          <p:cNvPr id="15" name="Image 2" descr="preencoded.png"/>
          <p:cNvPicPr>
            <a:picLocks noChangeAspect="1"/>
          </p:cNvPicPr>
          <p:nvPr/>
        </p:nvPicPr>
        <p:blipFill>
          <a:blip r:embed="rId5"/>
          <a:stretch>
            <a:fillRect/>
          </a:stretch>
        </p:blipFill>
        <p:spPr>
          <a:xfrm>
            <a:off x="765810" y="3188970"/>
            <a:ext cx="251460" cy="251460"/>
          </a:xfrm>
          <a:prstGeom prst="rect">
            <a:avLst/>
          </a:prstGeom>
        </p:spPr>
      </p:pic>
      <p:sp>
        <p:nvSpPr>
          <p:cNvPr id="16" name="Text 11"/>
          <p:cNvSpPr txBox="1"/>
          <p:nvPr/>
        </p:nvSpPr>
        <p:spPr>
          <a:xfrm>
            <a:off x="1280160" y="3063240"/>
            <a:ext cx="3017520" cy="502920"/>
          </a:xfrm>
          <a:prstGeom prst="rect">
            <a:avLst/>
          </a:prstGeom>
          <a:noFill/>
          <a:ln/>
        </p:spPr>
        <p:txBody>
          <a:bodyPr wrap="square" lIns="0" tIns="0" rIns="0" bIns="0" rtlCol="0" anchor="ctr"/>
          <a:lstStyle/>
          <a:p>
            <a:pPr marL="0" indent="0">
              <a:buNone/>
            </a:pPr>
            <a:r>
              <a:rPr lang="en-US" sz="1600" b="1" dirty="0">
                <a:solidFill>
                  <a:srgbClr val="1B2A41"/>
                </a:solidFill>
                <a:latin typeface="Calibri" pitchFamily="34" charset="0"/>
                <a:ea typeface="Calibri" pitchFamily="34" charset="-122"/>
                <a:cs typeface="Calibri" pitchFamily="34" charset="-120"/>
              </a:rPr>
              <a:t>Appalti</a:t>
            </a:r>
            <a:endParaRPr lang="en-US" sz="1600" dirty="0"/>
          </a:p>
        </p:txBody>
      </p:sp>
      <p:sp>
        <p:nvSpPr>
          <p:cNvPr id="17" name="Text 12"/>
          <p:cNvSpPr txBox="1"/>
          <p:nvPr/>
        </p:nvSpPr>
        <p:spPr>
          <a:xfrm>
            <a:off x="640080" y="3657600"/>
            <a:ext cx="3657600" cy="777240"/>
          </a:xfrm>
          <a:prstGeom prst="rect">
            <a:avLst/>
          </a:prstGeom>
          <a:noFill/>
          <a:ln/>
        </p:spPr>
        <p:txBody>
          <a:bodyPr wrap="square" lIns="0" tIns="0" rIns="0" bIns="0" rtlCol="0" anchor="t"/>
          <a:lstStyle/>
          <a:p>
            <a:pPr marL="0" indent="0">
              <a:buNone/>
            </a:pPr>
            <a:r>
              <a:rPr lang="en-US" sz="1300" dirty="0">
                <a:solidFill>
                  <a:srgbClr val="5B7083"/>
                </a:solidFill>
                <a:latin typeface="Calibri" pitchFamily="34" charset="0"/>
                <a:ea typeface="Calibri" pitchFamily="34" charset="-122"/>
                <a:cs typeface="Calibri" pitchFamily="34" charset="-120"/>
              </a:rPr>
              <a:t>Esternalizzare il servizio non esternalizza la responsabilità: interferenze, solidarietà retributiva, somministrazione illecita.</a:t>
            </a:r>
            <a:endParaRPr lang="en-US" sz="1300" dirty="0"/>
          </a:p>
        </p:txBody>
      </p:sp>
      <p:sp>
        <p:nvSpPr>
          <p:cNvPr id="18" name="Shape 13"/>
          <p:cNvSpPr/>
          <p:nvPr/>
        </p:nvSpPr>
        <p:spPr>
          <a:xfrm>
            <a:off x="4663440" y="2880360"/>
            <a:ext cx="4023360" cy="1645920"/>
          </a:xfrm>
          <a:prstGeom prst="roundRect">
            <a:avLst>
              <a:gd name="adj" fmla="val 4444"/>
            </a:avLst>
          </a:prstGeom>
          <a:solidFill>
            <a:srgbClr val="EEF1F5"/>
          </a:solidFill>
          <a:ln w="12700">
            <a:solidFill>
              <a:srgbClr val="EEF1F5"/>
            </a:solidFill>
            <a:prstDash val="solid"/>
          </a:ln>
        </p:spPr>
      </p:sp>
      <p:sp>
        <p:nvSpPr>
          <p:cNvPr id="19" name="Shape 14"/>
          <p:cNvSpPr/>
          <p:nvPr/>
        </p:nvSpPr>
        <p:spPr>
          <a:xfrm>
            <a:off x="4846320" y="3063240"/>
            <a:ext cx="502920" cy="502920"/>
          </a:xfrm>
          <a:prstGeom prst="ellipse">
            <a:avLst/>
          </a:prstGeom>
          <a:solidFill>
            <a:srgbClr val="1B2A41"/>
          </a:solidFill>
          <a:ln w="12700">
            <a:solidFill>
              <a:srgbClr val="1B2A41"/>
            </a:solidFill>
            <a:prstDash val="solid"/>
          </a:ln>
        </p:spPr>
      </p:sp>
      <p:pic>
        <p:nvPicPr>
          <p:cNvPr id="20" name="Image 3" descr="preencoded.png"/>
          <p:cNvPicPr>
            <a:picLocks noChangeAspect="1"/>
          </p:cNvPicPr>
          <p:nvPr/>
        </p:nvPicPr>
        <p:blipFill>
          <a:blip r:embed="rId6"/>
          <a:stretch>
            <a:fillRect/>
          </a:stretch>
        </p:blipFill>
        <p:spPr>
          <a:xfrm>
            <a:off x="4972050" y="3188970"/>
            <a:ext cx="251460" cy="251460"/>
          </a:xfrm>
          <a:prstGeom prst="rect">
            <a:avLst/>
          </a:prstGeom>
        </p:spPr>
      </p:pic>
      <p:sp>
        <p:nvSpPr>
          <p:cNvPr id="21" name="Text 15"/>
          <p:cNvSpPr txBox="1"/>
          <p:nvPr/>
        </p:nvSpPr>
        <p:spPr>
          <a:xfrm>
            <a:off x="5486400" y="3063240"/>
            <a:ext cx="3017520" cy="502920"/>
          </a:xfrm>
          <a:prstGeom prst="rect">
            <a:avLst/>
          </a:prstGeom>
          <a:noFill/>
          <a:ln/>
        </p:spPr>
        <p:txBody>
          <a:bodyPr wrap="square" lIns="0" tIns="0" rIns="0" bIns="0" rtlCol="0" anchor="ctr"/>
          <a:lstStyle/>
          <a:p>
            <a:pPr marL="0" indent="0">
              <a:buNone/>
            </a:pPr>
            <a:r>
              <a:rPr lang="en-US" sz="1600" b="1" dirty="0">
                <a:solidFill>
                  <a:srgbClr val="1B2A41"/>
                </a:solidFill>
                <a:latin typeface="Calibri" pitchFamily="34" charset="0"/>
                <a:ea typeface="Calibri" pitchFamily="34" charset="-122"/>
                <a:cs typeface="Calibri" pitchFamily="34" charset="-120"/>
              </a:rPr>
              <a:t>Ispezioni</a:t>
            </a:r>
            <a:endParaRPr lang="en-US" sz="1600" dirty="0"/>
          </a:p>
        </p:txBody>
      </p:sp>
      <p:sp>
        <p:nvSpPr>
          <p:cNvPr id="22" name="Text 16"/>
          <p:cNvSpPr txBox="1"/>
          <p:nvPr/>
        </p:nvSpPr>
        <p:spPr>
          <a:xfrm>
            <a:off x="4846320" y="3657600"/>
            <a:ext cx="3657600" cy="777240"/>
          </a:xfrm>
          <a:prstGeom prst="rect">
            <a:avLst/>
          </a:prstGeom>
          <a:noFill/>
          <a:ln/>
        </p:spPr>
        <p:txBody>
          <a:bodyPr wrap="square" lIns="0" tIns="0" rIns="0" bIns="0" rtlCol="0" anchor="t"/>
          <a:lstStyle/>
          <a:p>
            <a:pPr marL="0" indent="0">
              <a:buNone/>
            </a:pPr>
            <a:r>
              <a:rPr lang="en-US" sz="1300" dirty="0">
                <a:solidFill>
                  <a:srgbClr val="5B7083"/>
                </a:solidFill>
                <a:latin typeface="Calibri" pitchFamily="34" charset="0"/>
                <a:ea typeface="Calibri" pitchFamily="34" charset="-122"/>
                <a:cs typeface="Calibri" pitchFamily="34" charset="-120"/>
              </a:rPr>
              <a:t>Alcuni organi sono polizia giudiziaria. Mai «sistemare» i documenti dopo; leggere il verbale; se si indaga, sentire un legale.</a:t>
            </a:r>
            <a:endParaRPr lang="en-US" sz="1300" dirty="0"/>
          </a:p>
        </p:txBody>
      </p:sp>
      <p:sp>
        <p:nvSpPr>
          <p:cNvPr id="23" name="Text 17"/>
          <p:cNvSpPr txBox="1"/>
          <p:nvPr/>
        </p:nvSpPr>
        <p:spPr>
          <a:xfrm>
            <a:off x="457200" y="4773168"/>
            <a:ext cx="5486400" cy="228600"/>
          </a:xfrm>
          <a:prstGeom prst="rect">
            <a:avLst/>
          </a:prstGeom>
          <a:noFill/>
          <a:ln/>
        </p:spPr>
        <p:txBody>
          <a:bodyPr wrap="square" lIns="0" tIns="0" rIns="0" bIns="0" rtlCol="0" anchor="ctr"/>
          <a:lstStyle/>
          <a:p>
            <a:pPr marL="0" indent="0">
              <a:buNone/>
            </a:pPr>
            <a:r>
              <a:rPr lang="en-US" sz="900" dirty="0">
                <a:solidFill>
                  <a:srgbClr val="5B7083"/>
                </a:solidFill>
                <a:latin typeface="Calibri" pitchFamily="34" charset="0"/>
                <a:ea typeface="Calibri" pitchFamily="34" charset="-122"/>
                <a:cs typeface="Calibri" pitchFamily="34" charset="-120"/>
              </a:rPr>
              <a:t>Manager senza nome · Piacenza, 17 settembre 2026</a:t>
            </a:r>
            <a:endParaRPr lang="en-US" sz="900" dirty="0"/>
          </a:p>
        </p:txBody>
      </p:sp>
      <p:sp>
        <p:nvSpPr>
          <p:cNvPr id="24" name="Text 18"/>
          <p:cNvSpPr txBox="1"/>
          <p:nvPr/>
        </p:nvSpPr>
        <p:spPr>
          <a:xfrm>
            <a:off x="7772400" y="4773168"/>
            <a:ext cx="914400" cy="228600"/>
          </a:xfrm>
          <a:prstGeom prst="rect">
            <a:avLst/>
          </a:prstGeom>
          <a:noFill/>
          <a:ln/>
        </p:spPr>
        <p:txBody>
          <a:bodyPr wrap="square" lIns="0" tIns="0" rIns="0" bIns="0" rtlCol="0" anchor="ctr"/>
          <a:lstStyle/>
          <a:p>
            <a:pPr marL="0" indent="0" algn="r">
              <a:buNone/>
            </a:pPr>
            <a:r>
              <a:rPr lang="en-US" sz="900" dirty="0">
                <a:solidFill>
                  <a:srgbClr val="5B7083"/>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600" b="1" dirty="0">
                <a:solidFill>
                  <a:srgbClr val="1B2A41"/>
                </a:solidFill>
                <a:latin typeface="Cambria" pitchFamily="34" charset="0"/>
                <a:ea typeface="Cambria" pitchFamily="34" charset="-122"/>
                <a:cs typeface="Cambria" pitchFamily="34" charset="-120"/>
              </a:rPr>
              <a:t>Casistica: cadute, contenzione, infezioni</a:t>
            </a:r>
            <a:endParaRPr lang="en-US" sz="2600" dirty="0"/>
          </a:p>
        </p:txBody>
      </p:sp>
      <p:sp>
        <p:nvSpPr>
          <p:cNvPr id="3" name="Shape 1"/>
          <p:cNvSpPr/>
          <p:nvPr/>
        </p:nvSpPr>
        <p:spPr>
          <a:xfrm>
            <a:off x="457200" y="1097280"/>
            <a:ext cx="2587752" cy="2240280"/>
          </a:xfrm>
          <a:prstGeom prst="roundRect">
            <a:avLst>
              <a:gd name="adj" fmla="val 3265"/>
            </a:avLst>
          </a:prstGeom>
          <a:solidFill>
            <a:srgbClr val="EEF1F5"/>
          </a:solidFill>
          <a:ln w="12700">
            <a:solidFill>
              <a:srgbClr val="EEF1F5"/>
            </a:solidFill>
            <a:prstDash val="solid"/>
          </a:ln>
        </p:spPr>
      </p:sp>
      <p:sp>
        <p:nvSpPr>
          <p:cNvPr id="4" name="Text 2"/>
          <p:cNvSpPr txBox="1"/>
          <p:nvPr/>
        </p:nvSpPr>
        <p:spPr>
          <a:xfrm>
            <a:off x="640080" y="1188720"/>
            <a:ext cx="2194560" cy="548640"/>
          </a:xfrm>
          <a:prstGeom prst="rect">
            <a:avLst/>
          </a:prstGeom>
          <a:noFill/>
          <a:ln/>
        </p:spPr>
        <p:txBody>
          <a:bodyPr wrap="square" lIns="0" tIns="0" rIns="0" bIns="0" rtlCol="0" anchor="ctr"/>
          <a:lstStyle/>
          <a:p>
            <a:pPr marL="0" indent="0">
              <a:buNone/>
            </a:pPr>
            <a:r>
              <a:rPr lang="en-US" sz="3000" b="1" dirty="0">
                <a:solidFill>
                  <a:srgbClr val="C8553D"/>
                </a:solidFill>
                <a:latin typeface="Cambria" pitchFamily="34" charset="0"/>
                <a:ea typeface="Cambria" pitchFamily="34" charset="-122"/>
                <a:cs typeface="Cambria" pitchFamily="34" charset="-120"/>
              </a:rPr>
              <a:t>2024</a:t>
            </a:r>
            <a:endParaRPr lang="en-US" sz="3000" dirty="0"/>
          </a:p>
        </p:txBody>
      </p:sp>
      <p:sp>
        <p:nvSpPr>
          <p:cNvPr id="5" name="Text 3"/>
          <p:cNvSpPr txBox="1"/>
          <p:nvPr/>
        </p:nvSpPr>
        <p:spPr>
          <a:xfrm>
            <a:off x="640080" y="1737360"/>
            <a:ext cx="2194560" cy="320040"/>
          </a:xfrm>
          <a:prstGeom prst="rect">
            <a:avLst/>
          </a:prstGeom>
          <a:noFill/>
          <a:ln/>
        </p:spPr>
        <p:txBody>
          <a:bodyPr wrap="square" lIns="0" tIns="0" rIns="0" bIns="0" rtlCol="0" anchor="ctr"/>
          <a:lstStyle/>
          <a:p>
            <a:pPr marL="0" indent="0">
              <a:buNone/>
            </a:pPr>
            <a:r>
              <a:rPr lang="en-US" sz="1500" b="1" dirty="0">
                <a:solidFill>
                  <a:srgbClr val="1B2A41"/>
                </a:solidFill>
                <a:latin typeface="Calibri" pitchFamily="34" charset="0"/>
                <a:ea typeface="Calibri" pitchFamily="34" charset="-122"/>
                <a:cs typeface="Calibri" pitchFamily="34" charset="-120"/>
              </a:rPr>
              <a:t>Caduta dal divano</a:t>
            </a:r>
            <a:endParaRPr lang="en-US" sz="1500" dirty="0"/>
          </a:p>
        </p:txBody>
      </p:sp>
      <p:sp>
        <p:nvSpPr>
          <p:cNvPr id="6" name="Text 4"/>
          <p:cNvSpPr txBox="1"/>
          <p:nvPr/>
        </p:nvSpPr>
        <p:spPr>
          <a:xfrm>
            <a:off x="640080" y="2103120"/>
            <a:ext cx="2240280" cy="1143000"/>
          </a:xfrm>
          <a:prstGeom prst="rect">
            <a:avLst/>
          </a:prstGeom>
          <a:noFill/>
          <a:ln/>
        </p:spPr>
        <p:txBody>
          <a:bodyPr wrap="square" lIns="0" tIns="0" rIns="0" bIns="0" rtlCol="0" anchor="t"/>
          <a:lstStyle/>
          <a:p>
            <a:pPr marL="0" indent="0">
              <a:buNone/>
            </a:pPr>
            <a:r>
              <a:rPr lang="en-US" sz="1200" dirty="0">
                <a:solidFill>
                  <a:srgbClr val="5B7083"/>
                </a:solidFill>
                <a:latin typeface="Calibri" pitchFamily="34" charset="0"/>
                <a:ea typeface="Calibri" pitchFamily="34" charset="-122"/>
                <a:cs typeface="Calibri" pitchFamily="34" charset="-120"/>
              </a:rPr>
              <a:t>Cass. pen. 46577/2024: condannato il direttore sanitario di una RSA per la morte di un ospite. Colpa di organizzazione.</a:t>
            </a:r>
            <a:endParaRPr lang="en-US" sz="1200" dirty="0"/>
          </a:p>
        </p:txBody>
      </p:sp>
      <p:sp>
        <p:nvSpPr>
          <p:cNvPr id="7" name="Shape 5"/>
          <p:cNvSpPr/>
          <p:nvPr/>
        </p:nvSpPr>
        <p:spPr>
          <a:xfrm>
            <a:off x="3278124" y="1097280"/>
            <a:ext cx="2587752" cy="2240280"/>
          </a:xfrm>
          <a:prstGeom prst="roundRect">
            <a:avLst>
              <a:gd name="adj" fmla="val 3265"/>
            </a:avLst>
          </a:prstGeom>
          <a:solidFill>
            <a:srgbClr val="EEF1F5"/>
          </a:solidFill>
          <a:ln w="12700">
            <a:solidFill>
              <a:srgbClr val="EEF1F5"/>
            </a:solidFill>
            <a:prstDash val="solid"/>
          </a:ln>
        </p:spPr>
      </p:sp>
      <p:sp>
        <p:nvSpPr>
          <p:cNvPr id="8" name="Text 6"/>
          <p:cNvSpPr txBox="1"/>
          <p:nvPr/>
        </p:nvSpPr>
        <p:spPr>
          <a:xfrm>
            <a:off x="3461004" y="1188720"/>
            <a:ext cx="2194560" cy="548640"/>
          </a:xfrm>
          <a:prstGeom prst="rect">
            <a:avLst/>
          </a:prstGeom>
          <a:noFill/>
          <a:ln/>
        </p:spPr>
        <p:txBody>
          <a:bodyPr wrap="square" lIns="0" tIns="0" rIns="0" bIns="0" rtlCol="0" anchor="ctr"/>
          <a:lstStyle/>
          <a:p>
            <a:pPr marL="0" indent="0">
              <a:buNone/>
            </a:pPr>
            <a:r>
              <a:rPr lang="en-US" sz="3000" b="1" dirty="0">
                <a:solidFill>
                  <a:srgbClr val="C8553D"/>
                </a:solidFill>
                <a:latin typeface="Cambria" pitchFamily="34" charset="0"/>
                <a:ea typeface="Cambria" pitchFamily="34" charset="-122"/>
                <a:cs typeface="Cambria" pitchFamily="34" charset="-120"/>
              </a:rPr>
              <a:t>2018</a:t>
            </a:r>
            <a:endParaRPr lang="en-US" sz="3000" dirty="0"/>
          </a:p>
        </p:txBody>
      </p:sp>
      <p:sp>
        <p:nvSpPr>
          <p:cNvPr id="9" name="Text 7"/>
          <p:cNvSpPr txBox="1"/>
          <p:nvPr/>
        </p:nvSpPr>
        <p:spPr>
          <a:xfrm>
            <a:off x="3461004" y="1737360"/>
            <a:ext cx="2194560" cy="320040"/>
          </a:xfrm>
          <a:prstGeom prst="rect">
            <a:avLst/>
          </a:prstGeom>
          <a:noFill/>
          <a:ln/>
        </p:spPr>
        <p:txBody>
          <a:bodyPr wrap="square" lIns="0" tIns="0" rIns="0" bIns="0" rtlCol="0" anchor="ctr"/>
          <a:lstStyle/>
          <a:p>
            <a:pPr marL="0" indent="0">
              <a:buNone/>
            </a:pPr>
            <a:r>
              <a:rPr lang="en-US" sz="1500" b="1" dirty="0">
                <a:solidFill>
                  <a:srgbClr val="1B2A41"/>
                </a:solidFill>
                <a:latin typeface="Calibri" pitchFamily="34" charset="0"/>
                <a:ea typeface="Calibri" pitchFamily="34" charset="-122"/>
                <a:cs typeface="Calibri" pitchFamily="34" charset="-120"/>
              </a:rPr>
              <a:t>Contenzione</a:t>
            </a:r>
            <a:endParaRPr lang="en-US" sz="1500" dirty="0"/>
          </a:p>
        </p:txBody>
      </p:sp>
      <p:sp>
        <p:nvSpPr>
          <p:cNvPr id="10" name="Text 8"/>
          <p:cNvSpPr txBox="1"/>
          <p:nvPr/>
        </p:nvSpPr>
        <p:spPr>
          <a:xfrm>
            <a:off x="3461004" y="2103120"/>
            <a:ext cx="2240280" cy="1143000"/>
          </a:xfrm>
          <a:prstGeom prst="rect">
            <a:avLst/>
          </a:prstGeom>
          <a:noFill/>
          <a:ln/>
        </p:spPr>
        <p:txBody>
          <a:bodyPr wrap="square" lIns="0" tIns="0" rIns="0" bIns="0" rtlCol="0" anchor="t"/>
          <a:lstStyle/>
          <a:p>
            <a:pPr marL="0" indent="0">
              <a:buNone/>
            </a:pPr>
            <a:r>
              <a:rPr lang="en-US" sz="1200" dirty="0">
                <a:solidFill>
                  <a:srgbClr val="5B7083"/>
                </a:solidFill>
                <a:latin typeface="Calibri" pitchFamily="34" charset="0"/>
                <a:ea typeface="Calibri" pitchFamily="34" charset="-122"/>
                <a:cs typeface="Calibri" pitchFamily="34" charset="-120"/>
              </a:rPr>
              <a:t>Caso Mastrogiovanni: non è un atto terapeutico. Solo in stato di necessità, motivata, documentata e monitorata.</a:t>
            </a:r>
            <a:endParaRPr lang="en-US" sz="1200" dirty="0"/>
          </a:p>
        </p:txBody>
      </p:sp>
      <p:sp>
        <p:nvSpPr>
          <p:cNvPr id="11" name="Shape 9"/>
          <p:cNvSpPr/>
          <p:nvPr/>
        </p:nvSpPr>
        <p:spPr>
          <a:xfrm>
            <a:off x="6099048" y="1097280"/>
            <a:ext cx="2587752" cy="2240280"/>
          </a:xfrm>
          <a:prstGeom prst="roundRect">
            <a:avLst>
              <a:gd name="adj" fmla="val 3265"/>
            </a:avLst>
          </a:prstGeom>
          <a:solidFill>
            <a:srgbClr val="EEF1F5"/>
          </a:solidFill>
          <a:ln w="12700">
            <a:solidFill>
              <a:srgbClr val="EEF1F5"/>
            </a:solidFill>
            <a:prstDash val="solid"/>
          </a:ln>
        </p:spPr>
      </p:sp>
      <p:sp>
        <p:nvSpPr>
          <p:cNvPr id="12" name="Text 10"/>
          <p:cNvSpPr txBox="1"/>
          <p:nvPr/>
        </p:nvSpPr>
        <p:spPr>
          <a:xfrm>
            <a:off x="6281928" y="1188720"/>
            <a:ext cx="2194560" cy="548640"/>
          </a:xfrm>
          <a:prstGeom prst="rect">
            <a:avLst/>
          </a:prstGeom>
          <a:noFill/>
          <a:ln/>
        </p:spPr>
        <p:txBody>
          <a:bodyPr wrap="square" lIns="0" tIns="0" rIns="0" bIns="0" rtlCol="0" anchor="ctr"/>
          <a:lstStyle/>
          <a:p>
            <a:pPr marL="0" indent="0">
              <a:buNone/>
            </a:pPr>
            <a:r>
              <a:rPr lang="en-US" sz="3000" b="1" dirty="0">
                <a:solidFill>
                  <a:srgbClr val="C8553D"/>
                </a:solidFill>
                <a:latin typeface="Cambria" pitchFamily="34" charset="0"/>
                <a:ea typeface="Cambria" pitchFamily="34" charset="-122"/>
                <a:cs typeface="Cambria" pitchFamily="34" charset="-120"/>
              </a:rPr>
              <a:t>2025</a:t>
            </a:r>
            <a:endParaRPr lang="en-US" sz="3000" dirty="0"/>
          </a:p>
        </p:txBody>
      </p:sp>
      <p:sp>
        <p:nvSpPr>
          <p:cNvPr id="13" name="Text 11"/>
          <p:cNvSpPr txBox="1"/>
          <p:nvPr/>
        </p:nvSpPr>
        <p:spPr>
          <a:xfrm>
            <a:off x="6281928" y="1737360"/>
            <a:ext cx="2194560" cy="320040"/>
          </a:xfrm>
          <a:prstGeom prst="rect">
            <a:avLst/>
          </a:prstGeom>
          <a:noFill/>
          <a:ln/>
        </p:spPr>
        <p:txBody>
          <a:bodyPr wrap="square" lIns="0" tIns="0" rIns="0" bIns="0" rtlCol="0" anchor="ctr"/>
          <a:lstStyle/>
          <a:p>
            <a:pPr marL="0" indent="0">
              <a:buNone/>
            </a:pPr>
            <a:r>
              <a:rPr lang="en-US" sz="1500" b="1" dirty="0">
                <a:solidFill>
                  <a:srgbClr val="1B2A41"/>
                </a:solidFill>
                <a:latin typeface="Calibri" pitchFamily="34" charset="0"/>
                <a:ea typeface="Calibri" pitchFamily="34" charset="-122"/>
                <a:cs typeface="Calibri" pitchFamily="34" charset="-120"/>
              </a:rPr>
              <a:t>Epidemia colposa</a:t>
            </a:r>
            <a:endParaRPr lang="en-US" sz="1500" dirty="0"/>
          </a:p>
        </p:txBody>
      </p:sp>
      <p:sp>
        <p:nvSpPr>
          <p:cNvPr id="14" name="Text 12"/>
          <p:cNvSpPr txBox="1"/>
          <p:nvPr/>
        </p:nvSpPr>
        <p:spPr>
          <a:xfrm>
            <a:off x="6281928" y="2103120"/>
            <a:ext cx="2240280" cy="1143000"/>
          </a:xfrm>
          <a:prstGeom prst="rect">
            <a:avLst/>
          </a:prstGeom>
          <a:noFill/>
          <a:ln/>
        </p:spPr>
        <p:txBody>
          <a:bodyPr wrap="square" lIns="0" tIns="0" rIns="0" bIns="0" rtlCol="0" anchor="t"/>
          <a:lstStyle/>
          <a:p>
            <a:pPr marL="0" indent="0">
              <a:buNone/>
            </a:pPr>
            <a:r>
              <a:rPr lang="en-US" sz="1200" dirty="0">
                <a:solidFill>
                  <a:srgbClr val="5B7083"/>
                </a:solidFill>
                <a:latin typeface="Calibri" pitchFamily="34" charset="0"/>
                <a:ea typeface="Calibri" pitchFamily="34" charset="-122"/>
                <a:cs typeface="Calibri" pitchFamily="34" charset="-120"/>
              </a:rPr>
              <a:t>Cass. Sezioni Unite 27515/2025: il reato può essere commesso anche per omissione.</a:t>
            </a:r>
            <a:endParaRPr lang="en-US" sz="1200" dirty="0"/>
          </a:p>
        </p:txBody>
      </p:sp>
      <p:sp>
        <p:nvSpPr>
          <p:cNvPr id="15" name="Shape 13"/>
          <p:cNvSpPr/>
          <p:nvPr/>
        </p:nvSpPr>
        <p:spPr>
          <a:xfrm>
            <a:off x="457200" y="3566160"/>
            <a:ext cx="8229600" cy="1051560"/>
          </a:xfrm>
          <a:prstGeom prst="roundRect">
            <a:avLst>
              <a:gd name="adj" fmla="val 6957"/>
            </a:avLst>
          </a:prstGeom>
          <a:solidFill>
            <a:srgbClr val="1B2A41"/>
          </a:solidFill>
          <a:ln w="12700">
            <a:solidFill>
              <a:srgbClr val="1B2A41"/>
            </a:solidFill>
            <a:prstDash val="solid"/>
          </a:ln>
        </p:spPr>
      </p:sp>
      <p:sp>
        <p:nvSpPr>
          <p:cNvPr id="16" name="Text 14"/>
          <p:cNvSpPr txBox="1"/>
          <p:nvPr/>
        </p:nvSpPr>
        <p:spPr>
          <a:xfrm>
            <a:off x="685800" y="3566160"/>
            <a:ext cx="1828800" cy="105156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Le tre domande del giudice</a:t>
            </a:r>
            <a:endParaRPr lang="en-US" sz="1600" dirty="0"/>
          </a:p>
        </p:txBody>
      </p:sp>
      <p:sp>
        <p:nvSpPr>
          <p:cNvPr id="17" name="Shape 15"/>
          <p:cNvSpPr/>
          <p:nvPr/>
        </p:nvSpPr>
        <p:spPr>
          <a:xfrm>
            <a:off x="2560320" y="3904488"/>
            <a:ext cx="365760" cy="365760"/>
          </a:xfrm>
          <a:prstGeom prst="ellipse">
            <a:avLst/>
          </a:prstGeom>
          <a:solidFill>
            <a:srgbClr val="C8553D"/>
          </a:solidFill>
          <a:ln w="12700">
            <a:solidFill>
              <a:srgbClr val="C8553D"/>
            </a:solidFill>
            <a:prstDash val="solid"/>
          </a:ln>
        </p:spPr>
      </p:sp>
      <p:sp>
        <p:nvSpPr>
          <p:cNvPr id="18" name="Text 16"/>
          <p:cNvSpPr txBox="1"/>
          <p:nvPr/>
        </p:nvSpPr>
        <p:spPr>
          <a:xfrm>
            <a:off x="2560320" y="3904488"/>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9" name="Text 17"/>
          <p:cNvSpPr txBox="1"/>
          <p:nvPr/>
        </p:nvSpPr>
        <p:spPr>
          <a:xfrm>
            <a:off x="3017520" y="3611880"/>
            <a:ext cx="1417320" cy="96012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Il rischio era prevedibile?</a:t>
            </a:r>
            <a:endParaRPr lang="en-US" sz="1300" dirty="0"/>
          </a:p>
        </p:txBody>
      </p:sp>
      <p:sp>
        <p:nvSpPr>
          <p:cNvPr id="20" name="Shape 18"/>
          <p:cNvSpPr/>
          <p:nvPr/>
        </p:nvSpPr>
        <p:spPr>
          <a:xfrm>
            <a:off x="4572000" y="3904488"/>
            <a:ext cx="365760" cy="365760"/>
          </a:xfrm>
          <a:prstGeom prst="ellipse">
            <a:avLst/>
          </a:prstGeom>
          <a:solidFill>
            <a:srgbClr val="C8553D"/>
          </a:solidFill>
          <a:ln w="12700">
            <a:solidFill>
              <a:srgbClr val="C8553D"/>
            </a:solidFill>
            <a:prstDash val="solid"/>
          </a:ln>
        </p:spPr>
      </p:sp>
      <p:sp>
        <p:nvSpPr>
          <p:cNvPr id="21" name="Text 19"/>
          <p:cNvSpPr txBox="1"/>
          <p:nvPr/>
        </p:nvSpPr>
        <p:spPr>
          <a:xfrm>
            <a:off x="4572000" y="3904488"/>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22" name="Text 20"/>
          <p:cNvSpPr txBox="1"/>
          <p:nvPr/>
        </p:nvSpPr>
        <p:spPr>
          <a:xfrm>
            <a:off x="5029200" y="3611880"/>
            <a:ext cx="1417320" cy="96012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Era stato valutato?</a:t>
            </a:r>
            <a:endParaRPr lang="en-US" sz="1300" dirty="0"/>
          </a:p>
        </p:txBody>
      </p:sp>
      <p:sp>
        <p:nvSpPr>
          <p:cNvPr id="23" name="Shape 21"/>
          <p:cNvSpPr/>
          <p:nvPr/>
        </p:nvSpPr>
        <p:spPr>
          <a:xfrm>
            <a:off x="6583680" y="3904488"/>
            <a:ext cx="365760" cy="365760"/>
          </a:xfrm>
          <a:prstGeom prst="ellipse">
            <a:avLst/>
          </a:prstGeom>
          <a:solidFill>
            <a:srgbClr val="C8553D"/>
          </a:solidFill>
          <a:ln w="12700">
            <a:solidFill>
              <a:srgbClr val="C8553D"/>
            </a:solidFill>
            <a:prstDash val="solid"/>
          </a:ln>
        </p:spPr>
      </p:sp>
      <p:sp>
        <p:nvSpPr>
          <p:cNvPr id="24" name="Text 22"/>
          <p:cNvSpPr txBox="1"/>
          <p:nvPr/>
        </p:nvSpPr>
        <p:spPr>
          <a:xfrm>
            <a:off x="6583680" y="3904488"/>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5" name="Text 23"/>
          <p:cNvSpPr txBox="1"/>
          <p:nvPr/>
        </p:nvSpPr>
        <p:spPr>
          <a:xfrm>
            <a:off x="7040880" y="3611880"/>
            <a:ext cx="1417320" cy="96012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Le misure erano adeguate e applicate?</a:t>
            </a:r>
            <a:endParaRPr lang="en-US" sz="1300" dirty="0"/>
          </a:p>
        </p:txBody>
      </p:sp>
      <p:sp>
        <p:nvSpPr>
          <p:cNvPr id="26" name="Text 24"/>
          <p:cNvSpPr txBox="1"/>
          <p:nvPr/>
        </p:nvSpPr>
        <p:spPr>
          <a:xfrm>
            <a:off x="457200" y="4773168"/>
            <a:ext cx="5486400" cy="228600"/>
          </a:xfrm>
          <a:prstGeom prst="rect">
            <a:avLst/>
          </a:prstGeom>
          <a:noFill/>
          <a:ln/>
        </p:spPr>
        <p:txBody>
          <a:bodyPr wrap="square" lIns="0" tIns="0" rIns="0" bIns="0" rtlCol="0" anchor="ctr"/>
          <a:lstStyle/>
          <a:p>
            <a:pPr marL="0" indent="0">
              <a:buNone/>
            </a:pPr>
            <a:r>
              <a:rPr lang="en-US" sz="900" dirty="0">
                <a:solidFill>
                  <a:srgbClr val="5B7083"/>
                </a:solidFill>
                <a:latin typeface="Calibri" pitchFamily="34" charset="0"/>
                <a:ea typeface="Calibri" pitchFamily="34" charset="-122"/>
                <a:cs typeface="Calibri" pitchFamily="34" charset="-120"/>
              </a:rPr>
              <a:t>Manager senza nome · Piacenza, 17 settembre 2026</a:t>
            </a:r>
            <a:endParaRPr lang="en-US" sz="900" dirty="0"/>
          </a:p>
        </p:txBody>
      </p:sp>
      <p:sp>
        <p:nvSpPr>
          <p:cNvPr id="27" name="Text 25"/>
          <p:cNvSpPr txBox="1"/>
          <p:nvPr/>
        </p:nvSpPr>
        <p:spPr>
          <a:xfrm>
            <a:off x="7772400" y="4773168"/>
            <a:ext cx="914400" cy="228600"/>
          </a:xfrm>
          <a:prstGeom prst="rect">
            <a:avLst/>
          </a:prstGeom>
          <a:noFill/>
          <a:ln/>
        </p:spPr>
        <p:txBody>
          <a:bodyPr wrap="square" lIns="0" tIns="0" rIns="0" bIns="0" rtlCol="0" anchor="ctr"/>
          <a:lstStyle/>
          <a:p>
            <a:pPr marL="0" indent="0" algn="r">
              <a:buNone/>
            </a:pPr>
            <a:r>
              <a:rPr lang="en-US" sz="900" dirty="0">
                <a:solidFill>
                  <a:srgbClr val="5B7083"/>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600" b="1" dirty="0">
                <a:solidFill>
                  <a:srgbClr val="1B2A41"/>
                </a:solidFill>
                <a:latin typeface="Cambria" pitchFamily="34" charset="0"/>
                <a:ea typeface="Cambria" pitchFamily="34" charset="-122"/>
                <a:cs typeface="Cambria" pitchFamily="34" charset="-120"/>
              </a:rPr>
              <a:t>Contenziosi con le famiglie</a:t>
            </a:r>
            <a:endParaRPr lang="en-US" sz="2600" dirty="0"/>
          </a:p>
        </p:txBody>
      </p:sp>
      <p:sp>
        <p:nvSpPr>
          <p:cNvPr id="3" name="Shape 1"/>
          <p:cNvSpPr/>
          <p:nvPr/>
        </p:nvSpPr>
        <p:spPr>
          <a:xfrm>
            <a:off x="457200" y="1143000"/>
            <a:ext cx="2587752" cy="3383280"/>
          </a:xfrm>
          <a:prstGeom prst="roundRect">
            <a:avLst>
              <a:gd name="adj" fmla="val 2827"/>
            </a:avLst>
          </a:prstGeom>
          <a:solidFill>
            <a:srgbClr val="EEF1F5"/>
          </a:solidFill>
          <a:ln w="12700">
            <a:solidFill>
              <a:srgbClr val="EEF1F5"/>
            </a:solidFill>
            <a:prstDash val="solid"/>
          </a:ln>
        </p:spPr>
      </p:sp>
      <p:sp>
        <p:nvSpPr>
          <p:cNvPr id="4" name="Shape 2"/>
          <p:cNvSpPr/>
          <p:nvPr/>
        </p:nvSpPr>
        <p:spPr>
          <a:xfrm>
            <a:off x="685800" y="1371600"/>
            <a:ext cx="640080" cy="640080"/>
          </a:xfrm>
          <a:prstGeom prst="ellipse">
            <a:avLst/>
          </a:prstGeom>
          <a:solidFill>
            <a:srgbClr val="1B2A41"/>
          </a:solidFill>
          <a:ln w="12700">
            <a:solidFill>
              <a:srgbClr val="1B2A41"/>
            </a:solidFill>
            <a:prstDash val="solid"/>
          </a:ln>
        </p:spPr>
      </p:sp>
      <p:pic>
        <p:nvPicPr>
          <p:cNvPr id="5" name="Image 0" descr="preencoded.png"/>
          <p:cNvPicPr>
            <a:picLocks noChangeAspect="1"/>
          </p:cNvPicPr>
          <p:nvPr/>
        </p:nvPicPr>
        <p:blipFill>
          <a:blip r:embed="rId3"/>
          <a:stretch>
            <a:fillRect/>
          </a:stretch>
        </p:blipFill>
        <p:spPr>
          <a:xfrm>
            <a:off x="845820" y="1531620"/>
            <a:ext cx="320040" cy="320040"/>
          </a:xfrm>
          <a:prstGeom prst="rect">
            <a:avLst/>
          </a:prstGeom>
        </p:spPr>
      </p:pic>
      <p:sp>
        <p:nvSpPr>
          <p:cNvPr id="6" name="Text 3"/>
          <p:cNvSpPr txBox="1"/>
          <p:nvPr/>
        </p:nvSpPr>
        <p:spPr>
          <a:xfrm>
            <a:off x="685800" y="2148840"/>
            <a:ext cx="2148840" cy="365760"/>
          </a:xfrm>
          <a:prstGeom prst="rect">
            <a:avLst/>
          </a:prstGeom>
          <a:noFill/>
          <a:ln/>
        </p:spPr>
        <p:txBody>
          <a:bodyPr wrap="square" lIns="0" tIns="0" rIns="0" bIns="0" rtlCol="0" anchor="ctr"/>
          <a:lstStyle/>
          <a:p>
            <a:pPr marL="0" indent="0">
              <a:buNone/>
            </a:pPr>
            <a:r>
              <a:rPr lang="en-US" sz="1700" b="1" dirty="0">
                <a:solidFill>
                  <a:srgbClr val="1B2A41"/>
                </a:solidFill>
                <a:latin typeface="Calibri" pitchFamily="34" charset="0"/>
                <a:ea typeface="Calibri" pitchFamily="34" charset="-122"/>
                <a:cs typeface="Calibri" pitchFamily="34" charset="-120"/>
              </a:rPr>
              <a:t>Risarcimento</a:t>
            </a:r>
            <a:endParaRPr lang="en-US" sz="1700" dirty="0"/>
          </a:p>
        </p:txBody>
      </p:sp>
      <p:sp>
        <p:nvSpPr>
          <p:cNvPr id="7" name="Text 4"/>
          <p:cNvSpPr txBox="1"/>
          <p:nvPr/>
        </p:nvSpPr>
        <p:spPr>
          <a:xfrm>
            <a:off x="685800" y="2560320"/>
            <a:ext cx="2148840" cy="1188720"/>
          </a:xfrm>
          <a:prstGeom prst="rect">
            <a:avLst/>
          </a:prstGeom>
          <a:noFill/>
          <a:ln/>
        </p:spPr>
        <p:txBody>
          <a:bodyPr wrap="square" lIns="0" tIns="0" rIns="0" bIns="0" rtlCol="0" anchor="t"/>
          <a:lstStyle/>
          <a:p>
            <a:pPr marL="0" indent="0">
              <a:buNone/>
            </a:pPr>
            <a:r>
              <a:rPr lang="en-US" sz="1200" dirty="0">
                <a:solidFill>
                  <a:srgbClr val="5B7083"/>
                </a:solidFill>
                <a:latin typeface="Calibri" pitchFamily="34" charset="0"/>
                <a:ea typeface="Calibri" pitchFamily="34" charset="-122"/>
                <a:cs typeface="Calibri" pitchFamily="34" charset="-120"/>
              </a:rPr>
              <a:t>Danno da perdita del rapporto parentale, riconosciuto anche al figlio non convivente e provabile per presunzioni.</a:t>
            </a:r>
            <a:endParaRPr lang="en-US" sz="1200" dirty="0"/>
          </a:p>
        </p:txBody>
      </p:sp>
      <p:sp>
        <p:nvSpPr>
          <p:cNvPr id="8" name="Shape 5"/>
          <p:cNvSpPr/>
          <p:nvPr/>
        </p:nvSpPr>
        <p:spPr>
          <a:xfrm>
            <a:off x="3278124" y="1143000"/>
            <a:ext cx="2587752" cy="3383280"/>
          </a:xfrm>
          <a:prstGeom prst="roundRect">
            <a:avLst>
              <a:gd name="adj" fmla="val 2827"/>
            </a:avLst>
          </a:prstGeom>
          <a:solidFill>
            <a:srgbClr val="EEF1F5"/>
          </a:solidFill>
          <a:ln w="12700">
            <a:solidFill>
              <a:srgbClr val="EEF1F5"/>
            </a:solidFill>
            <a:prstDash val="solid"/>
          </a:ln>
        </p:spPr>
      </p:sp>
      <p:sp>
        <p:nvSpPr>
          <p:cNvPr id="9" name="Shape 6"/>
          <p:cNvSpPr/>
          <p:nvPr/>
        </p:nvSpPr>
        <p:spPr>
          <a:xfrm>
            <a:off x="3506724" y="1371600"/>
            <a:ext cx="640080" cy="640080"/>
          </a:xfrm>
          <a:prstGeom prst="ellipse">
            <a:avLst/>
          </a:prstGeom>
          <a:solidFill>
            <a:srgbClr val="1B2A41"/>
          </a:solidFill>
          <a:ln w="12700">
            <a:solidFill>
              <a:srgbClr val="1B2A41"/>
            </a:solidFill>
            <a:prstDash val="solid"/>
          </a:ln>
        </p:spPr>
      </p:sp>
      <p:pic>
        <p:nvPicPr>
          <p:cNvPr id="10" name="Image 1" descr="preencoded.png"/>
          <p:cNvPicPr>
            <a:picLocks noChangeAspect="1"/>
          </p:cNvPicPr>
          <p:nvPr/>
        </p:nvPicPr>
        <p:blipFill>
          <a:blip r:embed="rId4"/>
          <a:stretch>
            <a:fillRect/>
          </a:stretch>
        </p:blipFill>
        <p:spPr>
          <a:xfrm>
            <a:off x="3666744" y="1531620"/>
            <a:ext cx="320040" cy="320040"/>
          </a:xfrm>
          <a:prstGeom prst="rect">
            <a:avLst/>
          </a:prstGeom>
        </p:spPr>
      </p:pic>
      <p:sp>
        <p:nvSpPr>
          <p:cNvPr id="11" name="Text 7"/>
          <p:cNvSpPr txBox="1"/>
          <p:nvPr/>
        </p:nvSpPr>
        <p:spPr>
          <a:xfrm>
            <a:off x="3506724" y="2148840"/>
            <a:ext cx="2148840" cy="365760"/>
          </a:xfrm>
          <a:prstGeom prst="rect">
            <a:avLst/>
          </a:prstGeom>
          <a:noFill/>
          <a:ln/>
        </p:spPr>
        <p:txBody>
          <a:bodyPr wrap="square" lIns="0" tIns="0" rIns="0" bIns="0" rtlCol="0" anchor="ctr"/>
          <a:lstStyle/>
          <a:p>
            <a:pPr marL="0" indent="0">
              <a:buNone/>
            </a:pPr>
            <a:r>
              <a:rPr lang="en-US" sz="1700" b="1" dirty="0">
                <a:solidFill>
                  <a:srgbClr val="1B2A41"/>
                </a:solidFill>
                <a:latin typeface="Calibri" pitchFamily="34" charset="0"/>
                <a:ea typeface="Calibri" pitchFamily="34" charset="-122"/>
                <a:cs typeface="Calibri" pitchFamily="34" charset="-120"/>
              </a:rPr>
              <a:t>Rette Alzheimer</a:t>
            </a:r>
            <a:endParaRPr lang="en-US" sz="1700" dirty="0"/>
          </a:p>
        </p:txBody>
      </p:sp>
      <p:sp>
        <p:nvSpPr>
          <p:cNvPr id="12" name="Text 8"/>
          <p:cNvSpPr txBox="1"/>
          <p:nvPr/>
        </p:nvSpPr>
        <p:spPr>
          <a:xfrm>
            <a:off x="3506724" y="2560320"/>
            <a:ext cx="2148840" cy="1188720"/>
          </a:xfrm>
          <a:prstGeom prst="rect">
            <a:avLst/>
          </a:prstGeom>
          <a:noFill/>
          <a:ln/>
        </p:spPr>
        <p:txBody>
          <a:bodyPr wrap="square" lIns="0" tIns="0" rIns="0" bIns="0" rtlCol="0" anchor="t"/>
          <a:lstStyle/>
          <a:p>
            <a:pPr marL="0" indent="0">
              <a:buNone/>
            </a:pPr>
            <a:r>
              <a:rPr lang="en-US" sz="1200" dirty="0">
                <a:solidFill>
                  <a:srgbClr val="5B7083"/>
                </a:solidFill>
                <a:latin typeface="Calibri" pitchFamily="34" charset="0"/>
                <a:ea typeface="Calibri" pitchFamily="34" charset="-122"/>
                <a:cs typeface="Calibri" pitchFamily="34" charset="-120"/>
              </a:rPr>
              <a:t>Se l'assistenza è inscindibile dalla cura, il costo spetta al SSN (Cass. 4558/2012; ord. 26943 e 33394/2024). Si valuta caso per caso.</a:t>
            </a:r>
            <a:endParaRPr lang="en-US" sz="1200" dirty="0"/>
          </a:p>
        </p:txBody>
      </p:sp>
      <p:sp>
        <p:nvSpPr>
          <p:cNvPr id="13" name="Text 9"/>
          <p:cNvSpPr txBox="1"/>
          <p:nvPr/>
        </p:nvSpPr>
        <p:spPr>
          <a:xfrm>
            <a:off x="3506724" y="3749040"/>
            <a:ext cx="2148840" cy="640080"/>
          </a:xfrm>
          <a:prstGeom prst="rect">
            <a:avLst/>
          </a:prstGeom>
          <a:noFill/>
          <a:ln/>
        </p:spPr>
        <p:txBody>
          <a:bodyPr wrap="square" lIns="0" tIns="0" rIns="0" bIns="0" rtlCol="0" anchor="t"/>
          <a:lstStyle/>
          <a:p>
            <a:pPr marL="0" indent="0">
              <a:buNone/>
            </a:pPr>
            <a:r>
              <a:rPr lang="en-US" sz="1200" b="1" dirty="0">
                <a:solidFill>
                  <a:srgbClr val="C8553D"/>
                </a:solidFill>
                <a:latin typeface="Calibri" pitchFamily="34" charset="0"/>
                <a:ea typeface="Calibri" pitchFamily="34" charset="-122"/>
                <a:cs typeface="Calibri" pitchFamily="34" charset="-120"/>
              </a:rPr>
              <a:t>Prevenzione: contratti d'ingresso chiari su quota sanitaria e sociale.</a:t>
            </a:r>
            <a:endParaRPr lang="en-US" sz="1200" dirty="0"/>
          </a:p>
        </p:txBody>
      </p:sp>
      <p:sp>
        <p:nvSpPr>
          <p:cNvPr id="14" name="Shape 10"/>
          <p:cNvSpPr/>
          <p:nvPr/>
        </p:nvSpPr>
        <p:spPr>
          <a:xfrm>
            <a:off x="6099048" y="1143000"/>
            <a:ext cx="2587752" cy="3383280"/>
          </a:xfrm>
          <a:prstGeom prst="roundRect">
            <a:avLst>
              <a:gd name="adj" fmla="val 2827"/>
            </a:avLst>
          </a:prstGeom>
          <a:solidFill>
            <a:srgbClr val="EEF1F5"/>
          </a:solidFill>
          <a:ln w="12700">
            <a:solidFill>
              <a:srgbClr val="EEF1F5"/>
            </a:solidFill>
            <a:prstDash val="solid"/>
          </a:ln>
        </p:spPr>
      </p:sp>
      <p:sp>
        <p:nvSpPr>
          <p:cNvPr id="15" name="Shape 11"/>
          <p:cNvSpPr/>
          <p:nvPr/>
        </p:nvSpPr>
        <p:spPr>
          <a:xfrm>
            <a:off x="6327648" y="1371600"/>
            <a:ext cx="640080" cy="640080"/>
          </a:xfrm>
          <a:prstGeom prst="ellipse">
            <a:avLst/>
          </a:prstGeom>
          <a:solidFill>
            <a:srgbClr val="1B2A41"/>
          </a:solidFill>
          <a:ln w="12700">
            <a:solidFill>
              <a:srgbClr val="1B2A41"/>
            </a:solidFill>
            <a:prstDash val="solid"/>
          </a:ln>
        </p:spPr>
      </p:sp>
      <p:pic>
        <p:nvPicPr>
          <p:cNvPr id="16" name="Image 2" descr="preencoded.png"/>
          <p:cNvPicPr>
            <a:picLocks noChangeAspect="1"/>
          </p:cNvPicPr>
          <p:nvPr/>
        </p:nvPicPr>
        <p:blipFill>
          <a:blip r:embed="rId5"/>
          <a:stretch>
            <a:fillRect/>
          </a:stretch>
        </p:blipFill>
        <p:spPr>
          <a:xfrm>
            <a:off x="6487668" y="1531620"/>
            <a:ext cx="320040" cy="320040"/>
          </a:xfrm>
          <a:prstGeom prst="rect">
            <a:avLst/>
          </a:prstGeom>
        </p:spPr>
      </p:pic>
      <p:sp>
        <p:nvSpPr>
          <p:cNvPr id="17" name="Text 12"/>
          <p:cNvSpPr txBox="1"/>
          <p:nvPr/>
        </p:nvSpPr>
        <p:spPr>
          <a:xfrm>
            <a:off x="6327648" y="2148840"/>
            <a:ext cx="2148840" cy="365760"/>
          </a:xfrm>
          <a:prstGeom prst="rect">
            <a:avLst/>
          </a:prstGeom>
          <a:noFill/>
          <a:ln/>
        </p:spPr>
        <p:txBody>
          <a:bodyPr wrap="square" lIns="0" tIns="0" rIns="0" bIns="0" rtlCol="0" anchor="ctr"/>
          <a:lstStyle/>
          <a:p>
            <a:pPr marL="0" indent="0">
              <a:buNone/>
            </a:pPr>
            <a:r>
              <a:rPr lang="en-US" sz="1700" b="1" dirty="0">
                <a:solidFill>
                  <a:srgbClr val="1B2A41"/>
                </a:solidFill>
                <a:latin typeface="Calibri" pitchFamily="34" charset="0"/>
                <a:ea typeface="Calibri" pitchFamily="34" charset="-122"/>
                <a:cs typeface="Calibri" pitchFamily="34" charset="-120"/>
              </a:rPr>
              <a:t>Reclami</a:t>
            </a:r>
            <a:endParaRPr lang="en-US" sz="1700" dirty="0"/>
          </a:p>
        </p:txBody>
      </p:sp>
      <p:sp>
        <p:nvSpPr>
          <p:cNvPr id="18" name="Text 13"/>
          <p:cNvSpPr txBox="1"/>
          <p:nvPr/>
        </p:nvSpPr>
        <p:spPr>
          <a:xfrm>
            <a:off x="6327648" y="2560320"/>
            <a:ext cx="2148840" cy="1188720"/>
          </a:xfrm>
          <a:prstGeom prst="rect">
            <a:avLst/>
          </a:prstGeom>
          <a:noFill/>
          <a:ln/>
        </p:spPr>
        <p:txBody>
          <a:bodyPr wrap="square" lIns="0" tIns="0" rIns="0" bIns="0" rtlCol="0" anchor="t"/>
          <a:lstStyle/>
          <a:p>
            <a:pPr marL="0" indent="0">
              <a:buNone/>
            </a:pPr>
            <a:r>
              <a:rPr lang="en-US" sz="1200" dirty="0">
                <a:solidFill>
                  <a:srgbClr val="5B7083"/>
                </a:solidFill>
                <a:latin typeface="Calibri" pitchFamily="34" charset="0"/>
                <a:ea typeface="Calibri" pitchFamily="34" charset="-122"/>
                <a:cs typeface="Calibri" pitchFamily="34" charset="-120"/>
              </a:rPr>
              <a:t>Amministratori di sostegno, social, contestazioni sulle cure.</a:t>
            </a:r>
            <a:endParaRPr lang="en-US" sz="1200" dirty="0"/>
          </a:p>
        </p:txBody>
      </p:sp>
      <p:sp>
        <p:nvSpPr>
          <p:cNvPr id="19" name="Text 14"/>
          <p:cNvSpPr txBox="1"/>
          <p:nvPr/>
        </p:nvSpPr>
        <p:spPr>
          <a:xfrm>
            <a:off x="6327648" y="3749040"/>
            <a:ext cx="2148840" cy="640080"/>
          </a:xfrm>
          <a:prstGeom prst="rect">
            <a:avLst/>
          </a:prstGeom>
          <a:noFill/>
          <a:ln/>
        </p:spPr>
        <p:txBody>
          <a:bodyPr wrap="square" lIns="0" tIns="0" rIns="0" bIns="0" rtlCol="0" anchor="t"/>
          <a:lstStyle/>
          <a:p>
            <a:pPr marL="0" indent="0">
              <a:buNone/>
            </a:pPr>
            <a:r>
              <a:rPr lang="en-US" sz="1200" b="1" dirty="0">
                <a:solidFill>
                  <a:srgbClr val="C8553D"/>
                </a:solidFill>
                <a:latin typeface="Calibri" pitchFamily="34" charset="0"/>
                <a:ea typeface="Calibri" pitchFamily="34" charset="-122"/>
                <a:cs typeface="Calibri" pitchFamily="34" charset="-120"/>
              </a:rPr>
              <a:t>Un reclamo gestito presto e per iscritto previene il contenzioso.</a:t>
            </a:r>
            <a:endParaRPr lang="en-US" sz="1200" dirty="0"/>
          </a:p>
        </p:txBody>
      </p:sp>
      <p:sp>
        <p:nvSpPr>
          <p:cNvPr id="20" name="Text 15"/>
          <p:cNvSpPr txBox="1"/>
          <p:nvPr/>
        </p:nvSpPr>
        <p:spPr>
          <a:xfrm>
            <a:off x="457200" y="4773168"/>
            <a:ext cx="5486400" cy="228600"/>
          </a:xfrm>
          <a:prstGeom prst="rect">
            <a:avLst/>
          </a:prstGeom>
          <a:noFill/>
          <a:ln/>
        </p:spPr>
        <p:txBody>
          <a:bodyPr wrap="square" lIns="0" tIns="0" rIns="0" bIns="0" rtlCol="0" anchor="ctr"/>
          <a:lstStyle/>
          <a:p>
            <a:pPr marL="0" indent="0">
              <a:buNone/>
            </a:pPr>
            <a:r>
              <a:rPr lang="en-US" sz="900" dirty="0">
                <a:solidFill>
                  <a:srgbClr val="5B7083"/>
                </a:solidFill>
                <a:latin typeface="Calibri" pitchFamily="34" charset="0"/>
                <a:ea typeface="Calibri" pitchFamily="34" charset="-122"/>
                <a:cs typeface="Calibri" pitchFamily="34" charset="-120"/>
              </a:rPr>
              <a:t>Manager senza nome · Piacenza, 17 settembre 2026</a:t>
            </a:r>
            <a:endParaRPr lang="en-US" sz="900" dirty="0"/>
          </a:p>
        </p:txBody>
      </p:sp>
      <p:sp>
        <p:nvSpPr>
          <p:cNvPr id="21" name="Text 16"/>
          <p:cNvSpPr txBox="1"/>
          <p:nvPr/>
        </p:nvSpPr>
        <p:spPr>
          <a:xfrm>
            <a:off x="7772400" y="4773168"/>
            <a:ext cx="914400" cy="228600"/>
          </a:xfrm>
          <a:prstGeom prst="rect">
            <a:avLst/>
          </a:prstGeom>
          <a:noFill/>
          <a:ln/>
        </p:spPr>
        <p:txBody>
          <a:bodyPr wrap="square" lIns="0" tIns="0" rIns="0" bIns="0" rtlCol="0" anchor="ctr"/>
          <a:lstStyle/>
          <a:p>
            <a:pPr marL="0" indent="0" algn="r">
              <a:buNone/>
            </a:pPr>
            <a:r>
              <a:rPr lang="en-US" sz="900" dirty="0">
                <a:solidFill>
                  <a:srgbClr val="5B7083"/>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600" b="1" dirty="0">
                <a:solidFill>
                  <a:srgbClr val="1B2A41"/>
                </a:solidFill>
                <a:latin typeface="Cambria" pitchFamily="34" charset="0"/>
                <a:ea typeface="Cambria" pitchFamily="34" charset="-122"/>
                <a:cs typeface="Cambria" pitchFamily="34" charset="-120"/>
              </a:rPr>
              <a:t>Il tema assicurativo</a:t>
            </a:r>
            <a:endParaRPr lang="en-US" sz="2600" dirty="0"/>
          </a:p>
        </p:txBody>
      </p:sp>
      <p:sp>
        <p:nvSpPr>
          <p:cNvPr id="3" name="Shape 1"/>
          <p:cNvSpPr/>
          <p:nvPr/>
        </p:nvSpPr>
        <p:spPr>
          <a:xfrm>
            <a:off x="457200" y="1097280"/>
            <a:ext cx="3108960" cy="3474720"/>
          </a:xfrm>
          <a:prstGeom prst="roundRect">
            <a:avLst>
              <a:gd name="adj" fmla="val 2353"/>
            </a:avLst>
          </a:prstGeom>
          <a:solidFill>
            <a:srgbClr val="1B2A41"/>
          </a:solidFill>
          <a:ln w="12700">
            <a:solidFill>
              <a:srgbClr val="1B2A41"/>
            </a:solidFill>
            <a:prstDash val="solid"/>
          </a:ln>
        </p:spPr>
      </p:sp>
      <p:sp>
        <p:nvSpPr>
          <p:cNvPr id="4" name="Shape 2"/>
          <p:cNvSpPr/>
          <p:nvPr/>
        </p:nvSpPr>
        <p:spPr>
          <a:xfrm>
            <a:off x="731520" y="1325880"/>
            <a:ext cx="548640" cy="548640"/>
          </a:xfrm>
          <a:prstGeom prst="ellipse">
            <a:avLst/>
          </a:prstGeom>
          <a:solidFill>
            <a:srgbClr val="C8553D"/>
          </a:solidFill>
          <a:ln w="12700">
            <a:solidFill>
              <a:srgbClr val="C8553D"/>
            </a:solidFill>
            <a:prstDash val="solid"/>
          </a:ln>
        </p:spPr>
      </p:sp>
      <p:pic>
        <p:nvPicPr>
          <p:cNvPr id="5" name="Image 0" descr="preencoded.png"/>
          <p:cNvPicPr>
            <a:picLocks noChangeAspect="1"/>
          </p:cNvPicPr>
          <p:nvPr/>
        </p:nvPicPr>
        <p:blipFill>
          <a:blip r:embed="rId3"/>
          <a:stretch>
            <a:fillRect/>
          </a:stretch>
        </p:blipFill>
        <p:spPr>
          <a:xfrm>
            <a:off x="868680" y="1463040"/>
            <a:ext cx="274320" cy="274320"/>
          </a:xfrm>
          <a:prstGeom prst="rect">
            <a:avLst/>
          </a:prstGeom>
        </p:spPr>
      </p:pic>
      <p:sp>
        <p:nvSpPr>
          <p:cNvPr id="6" name="Text 3"/>
          <p:cNvSpPr txBox="1"/>
          <p:nvPr/>
        </p:nvSpPr>
        <p:spPr>
          <a:xfrm>
            <a:off x="1417320" y="1325880"/>
            <a:ext cx="2011680" cy="548640"/>
          </a:xfrm>
          <a:prstGeom prst="rect">
            <a:avLst/>
          </a:prstGeom>
          <a:noFill/>
          <a:ln/>
        </p:spPr>
        <p:txBody>
          <a:bodyPr wrap="square" lIns="0" tIns="0" rIns="0" bIns="0"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L'obbligo</a:t>
            </a:r>
            <a:endParaRPr lang="en-US" sz="2000" dirty="0"/>
          </a:p>
        </p:txBody>
      </p:sp>
      <p:sp>
        <p:nvSpPr>
          <p:cNvPr id="7" name="Text 4"/>
          <p:cNvSpPr txBox="1"/>
          <p:nvPr/>
        </p:nvSpPr>
        <p:spPr>
          <a:xfrm>
            <a:off x="914400" y="2103120"/>
            <a:ext cx="2468880" cy="233172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Art. 10 L. 24/2017: RCT e RCO obbligatorie anche per le strutture sociosanitarie</a:t>
            </a:r>
            <a:endParaRPr lang="en-US" sz="1400" dirty="0"/>
          </a:p>
          <a:p>
            <a:pPr marL="342900" indent="-342900">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D.M. 232/2023, in vigore dal 16 marzo 2024</a:t>
            </a:r>
            <a:endParaRPr lang="en-US" sz="1400" dirty="0"/>
          </a:p>
          <a:p>
            <a:pPr marL="342900" indent="-342900">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Azione diretta del danneggiato verso la compagnia, come nella RC auto</a:t>
            </a:r>
            <a:endParaRPr lang="en-US" sz="1400" dirty="0"/>
          </a:p>
        </p:txBody>
      </p:sp>
      <p:sp>
        <p:nvSpPr>
          <p:cNvPr id="8" name="Text 5"/>
          <p:cNvSpPr txBox="1"/>
          <p:nvPr/>
        </p:nvSpPr>
        <p:spPr>
          <a:xfrm>
            <a:off x="3886200" y="1097280"/>
            <a:ext cx="4754880" cy="365760"/>
          </a:xfrm>
          <a:prstGeom prst="rect">
            <a:avLst/>
          </a:prstGeom>
          <a:noFill/>
          <a:ln/>
        </p:spPr>
        <p:txBody>
          <a:bodyPr wrap="square" lIns="0" tIns="0" rIns="0" bIns="0" rtlCol="0" anchor="ctr"/>
          <a:lstStyle/>
          <a:p>
            <a:pPr marL="0" indent="0">
              <a:buNone/>
            </a:pPr>
            <a:r>
              <a:rPr lang="en-US" sz="1600" b="1" dirty="0">
                <a:solidFill>
                  <a:srgbClr val="1B2A41"/>
                </a:solidFill>
                <a:latin typeface="Calibri" pitchFamily="34" charset="0"/>
                <a:ea typeface="Calibri" pitchFamily="34" charset="-122"/>
                <a:cs typeface="Calibri" pitchFamily="34" charset="-120"/>
              </a:rPr>
              <a:t>Sei lacune frequenti</a:t>
            </a:r>
            <a:endParaRPr lang="en-US" sz="1600" dirty="0"/>
          </a:p>
        </p:txBody>
      </p:sp>
      <p:sp>
        <p:nvSpPr>
          <p:cNvPr id="9" name="Shape 6"/>
          <p:cNvSpPr/>
          <p:nvPr/>
        </p:nvSpPr>
        <p:spPr>
          <a:xfrm>
            <a:off x="3886200" y="1645920"/>
            <a:ext cx="384048" cy="384048"/>
          </a:xfrm>
          <a:prstGeom prst="ellipse">
            <a:avLst/>
          </a:prstGeom>
          <a:solidFill>
            <a:srgbClr val="C8553D"/>
          </a:solidFill>
          <a:ln w="12700">
            <a:solidFill>
              <a:srgbClr val="C8553D"/>
            </a:solidFill>
            <a:prstDash val="solid"/>
          </a:ln>
        </p:spPr>
      </p:sp>
      <p:sp>
        <p:nvSpPr>
          <p:cNvPr id="10" name="Text 7"/>
          <p:cNvSpPr txBox="1"/>
          <p:nvPr/>
        </p:nvSpPr>
        <p:spPr>
          <a:xfrm>
            <a:off x="3886200" y="164592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1" name="Text 8"/>
          <p:cNvSpPr txBox="1"/>
          <p:nvPr/>
        </p:nvSpPr>
        <p:spPr>
          <a:xfrm>
            <a:off x="4389120" y="1600200"/>
            <a:ext cx="1828800" cy="292608"/>
          </a:xfrm>
          <a:prstGeom prst="rect">
            <a:avLst/>
          </a:prstGeom>
          <a:noFill/>
          <a:ln/>
        </p:spPr>
        <p:txBody>
          <a:bodyPr wrap="square" lIns="0" tIns="0" rIns="0" bIns="0" rtlCol="0" anchor="ctr"/>
          <a:lstStyle/>
          <a:p>
            <a:pPr marL="0" indent="0">
              <a:buNone/>
            </a:pPr>
            <a:r>
              <a:rPr lang="en-US" sz="1350" b="1" dirty="0">
                <a:solidFill>
                  <a:srgbClr val="1B2A41"/>
                </a:solidFill>
                <a:latin typeface="Calibri" pitchFamily="34" charset="0"/>
                <a:ea typeface="Calibri" pitchFamily="34" charset="-122"/>
                <a:cs typeface="Calibri" pitchFamily="34" charset="-120"/>
              </a:rPr>
              <a:t>Chi è assicurato</a:t>
            </a:r>
            <a:endParaRPr lang="en-US" sz="1350" dirty="0"/>
          </a:p>
        </p:txBody>
      </p:sp>
      <p:sp>
        <p:nvSpPr>
          <p:cNvPr id="12" name="Text 9"/>
          <p:cNvSpPr txBox="1"/>
          <p:nvPr/>
        </p:nvSpPr>
        <p:spPr>
          <a:xfrm>
            <a:off x="4389120" y="1901952"/>
            <a:ext cx="1828800" cy="566928"/>
          </a:xfrm>
          <a:prstGeom prst="rect">
            <a:avLst/>
          </a:prstGeom>
          <a:noFill/>
          <a:ln/>
        </p:spPr>
        <p:txBody>
          <a:bodyPr wrap="square" lIns="0" tIns="0" rIns="0" bIns="0" rtlCol="0" anchor="t"/>
          <a:lstStyle/>
          <a:p>
            <a:pPr marL="0" indent="0">
              <a:buNone/>
            </a:pPr>
            <a:r>
              <a:rPr lang="en-US" sz="1100" dirty="0">
                <a:solidFill>
                  <a:srgbClr val="5B7083"/>
                </a:solidFill>
                <a:latin typeface="Calibri" pitchFamily="34" charset="0"/>
                <a:ea typeface="Calibri" pitchFamily="34" charset="-122"/>
                <a:cs typeface="Calibri" pitchFamily="34" charset="-120"/>
              </a:rPr>
              <a:t>Il direttore è nominato? E gli operatori in appalto?</a:t>
            </a:r>
            <a:endParaRPr lang="en-US" sz="1100" dirty="0"/>
          </a:p>
        </p:txBody>
      </p:sp>
      <p:sp>
        <p:nvSpPr>
          <p:cNvPr id="13" name="Shape 10"/>
          <p:cNvSpPr/>
          <p:nvPr/>
        </p:nvSpPr>
        <p:spPr>
          <a:xfrm>
            <a:off x="6309360" y="1645920"/>
            <a:ext cx="384048" cy="384048"/>
          </a:xfrm>
          <a:prstGeom prst="ellipse">
            <a:avLst/>
          </a:prstGeom>
          <a:solidFill>
            <a:srgbClr val="C8553D"/>
          </a:solidFill>
          <a:ln w="12700">
            <a:solidFill>
              <a:srgbClr val="C8553D"/>
            </a:solidFill>
            <a:prstDash val="solid"/>
          </a:ln>
        </p:spPr>
      </p:sp>
      <p:sp>
        <p:nvSpPr>
          <p:cNvPr id="14" name="Text 11"/>
          <p:cNvSpPr txBox="1"/>
          <p:nvPr/>
        </p:nvSpPr>
        <p:spPr>
          <a:xfrm>
            <a:off x="6309360" y="164592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5" name="Text 12"/>
          <p:cNvSpPr txBox="1"/>
          <p:nvPr/>
        </p:nvSpPr>
        <p:spPr>
          <a:xfrm>
            <a:off x="6812280" y="1600200"/>
            <a:ext cx="1828800" cy="292608"/>
          </a:xfrm>
          <a:prstGeom prst="rect">
            <a:avLst/>
          </a:prstGeom>
          <a:noFill/>
          <a:ln/>
        </p:spPr>
        <p:txBody>
          <a:bodyPr wrap="square" lIns="0" tIns="0" rIns="0" bIns="0" rtlCol="0" anchor="ctr"/>
          <a:lstStyle/>
          <a:p>
            <a:pPr marL="0" indent="0">
              <a:buNone/>
            </a:pPr>
            <a:r>
              <a:rPr lang="en-US" sz="1350" b="1" dirty="0">
                <a:solidFill>
                  <a:srgbClr val="1B2A41"/>
                </a:solidFill>
                <a:latin typeface="Calibri" pitchFamily="34" charset="0"/>
                <a:ea typeface="Calibri" pitchFamily="34" charset="-122"/>
                <a:cs typeface="Calibri" pitchFamily="34" charset="-120"/>
              </a:rPr>
              <a:t>Colpa grave</a:t>
            </a:r>
            <a:endParaRPr lang="en-US" sz="1350" dirty="0"/>
          </a:p>
        </p:txBody>
      </p:sp>
      <p:sp>
        <p:nvSpPr>
          <p:cNvPr id="16" name="Text 13"/>
          <p:cNvSpPr txBox="1"/>
          <p:nvPr/>
        </p:nvSpPr>
        <p:spPr>
          <a:xfrm>
            <a:off x="6812280" y="1901952"/>
            <a:ext cx="1828800" cy="566928"/>
          </a:xfrm>
          <a:prstGeom prst="rect">
            <a:avLst/>
          </a:prstGeom>
          <a:noFill/>
          <a:ln/>
        </p:spPr>
        <p:txBody>
          <a:bodyPr wrap="square" lIns="0" tIns="0" rIns="0" bIns="0" rtlCol="0" anchor="t"/>
          <a:lstStyle/>
          <a:p>
            <a:pPr marL="0" indent="0">
              <a:buNone/>
            </a:pPr>
            <a:r>
              <a:rPr lang="en-US" sz="1100" dirty="0">
                <a:solidFill>
                  <a:srgbClr val="5B7083"/>
                </a:solidFill>
                <a:latin typeface="Calibri" pitchFamily="34" charset="0"/>
                <a:ea typeface="Calibri" pitchFamily="34" charset="-122"/>
                <a:cs typeface="Calibri" pitchFamily="34" charset="-120"/>
              </a:rPr>
              <a:t>Spesso esclusa dalla rinuncia alla rivalsa.</a:t>
            </a:r>
            <a:endParaRPr lang="en-US" sz="1100" dirty="0"/>
          </a:p>
        </p:txBody>
      </p:sp>
      <p:sp>
        <p:nvSpPr>
          <p:cNvPr id="17" name="Shape 14"/>
          <p:cNvSpPr/>
          <p:nvPr/>
        </p:nvSpPr>
        <p:spPr>
          <a:xfrm>
            <a:off x="3886200" y="2651760"/>
            <a:ext cx="384048" cy="384048"/>
          </a:xfrm>
          <a:prstGeom prst="ellipse">
            <a:avLst/>
          </a:prstGeom>
          <a:solidFill>
            <a:srgbClr val="C8553D"/>
          </a:solidFill>
          <a:ln w="12700">
            <a:solidFill>
              <a:srgbClr val="C8553D"/>
            </a:solidFill>
            <a:prstDash val="solid"/>
          </a:ln>
        </p:spPr>
      </p:sp>
      <p:sp>
        <p:nvSpPr>
          <p:cNvPr id="18" name="Text 15"/>
          <p:cNvSpPr txBox="1"/>
          <p:nvPr/>
        </p:nvSpPr>
        <p:spPr>
          <a:xfrm>
            <a:off x="3886200" y="26517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9" name="Text 16"/>
          <p:cNvSpPr txBox="1"/>
          <p:nvPr/>
        </p:nvSpPr>
        <p:spPr>
          <a:xfrm>
            <a:off x="4389120" y="2606040"/>
            <a:ext cx="1828800" cy="292608"/>
          </a:xfrm>
          <a:prstGeom prst="rect">
            <a:avLst/>
          </a:prstGeom>
          <a:noFill/>
          <a:ln/>
        </p:spPr>
        <p:txBody>
          <a:bodyPr wrap="square" lIns="0" tIns="0" rIns="0" bIns="0" rtlCol="0" anchor="ctr"/>
          <a:lstStyle/>
          <a:p>
            <a:pPr marL="0" indent="0">
              <a:buNone/>
            </a:pPr>
            <a:r>
              <a:rPr lang="en-US" sz="1350" b="1" dirty="0">
                <a:solidFill>
                  <a:srgbClr val="1B2A41"/>
                </a:solidFill>
                <a:latin typeface="Calibri" pitchFamily="34" charset="0"/>
                <a:ea typeface="Calibri" pitchFamily="34" charset="-122"/>
                <a:cs typeface="Calibri" pitchFamily="34" charset="-120"/>
              </a:rPr>
              <a:t>Franchigie</a:t>
            </a:r>
            <a:endParaRPr lang="en-US" sz="1350" dirty="0"/>
          </a:p>
        </p:txBody>
      </p:sp>
      <p:sp>
        <p:nvSpPr>
          <p:cNvPr id="20" name="Text 17"/>
          <p:cNvSpPr txBox="1"/>
          <p:nvPr/>
        </p:nvSpPr>
        <p:spPr>
          <a:xfrm>
            <a:off x="4389120" y="2907792"/>
            <a:ext cx="1828800" cy="566928"/>
          </a:xfrm>
          <a:prstGeom prst="rect">
            <a:avLst/>
          </a:prstGeom>
          <a:noFill/>
          <a:ln/>
        </p:spPr>
        <p:txBody>
          <a:bodyPr wrap="square" lIns="0" tIns="0" rIns="0" bIns="0" rtlCol="0" anchor="t"/>
          <a:lstStyle/>
          <a:p>
            <a:pPr marL="0" indent="0">
              <a:buNone/>
            </a:pPr>
            <a:r>
              <a:rPr lang="en-US" sz="1100" dirty="0">
                <a:solidFill>
                  <a:srgbClr val="5B7083"/>
                </a:solidFill>
                <a:latin typeface="Calibri" pitchFamily="34" charset="0"/>
                <a:ea typeface="Calibri" pitchFamily="34" charset="-122"/>
                <a:cs typeface="Calibri" pitchFamily="34" charset="-120"/>
              </a:rPr>
              <a:t>Con l'azione diretta tornano all'ente come rimborso.</a:t>
            </a:r>
            <a:endParaRPr lang="en-US" sz="1100" dirty="0"/>
          </a:p>
        </p:txBody>
      </p:sp>
      <p:sp>
        <p:nvSpPr>
          <p:cNvPr id="21" name="Shape 18"/>
          <p:cNvSpPr/>
          <p:nvPr/>
        </p:nvSpPr>
        <p:spPr>
          <a:xfrm>
            <a:off x="6309360" y="2651760"/>
            <a:ext cx="384048" cy="384048"/>
          </a:xfrm>
          <a:prstGeom prst="ellipse">
            <a:avLst/>
          </a:prstGeom>
          <a:solidFill>
            <a:srgbClr val="C8553D"/>
          </a:solidFill>
          <a:ln w="12700">
            <a:solidFill>
              <a:srgbClr val="C8553D"/>
            </a:solidFill>
            <a:prstDash val="solid"/>
          </a:ln>
        </p:spPr>
      </p:sp>
      <p:sp>
        <p:nvSpPr>
          <p:cNvPr id="22" name="Text 19"/>
          <p:cNvSpPr txBox="1"/>
          <p:nvPr/>
        </p:nvSpPr>
        <p:spPr>
          <a:xfrm>
            <a:off x="6309360" y="26517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0"/>
          <p:cNvSpPr txBox="1"/>
          <p:nvPr/>
        </p:nvSpPr>
        <p:spPr>
          <a:xfrm>
            <a:off x="6812280" y="2606040"/>
            <a:ext cx="1828800" cy="292608"/>
          </a:xfrm>
          <a:prstGeom prst="rect">
            <a:avLst/>
          </a:prstGeom>
          <a:noFill/>
          <a:ln/>
        </p:spPr>
        <p:txBody>
          <a:bodyPr wrap="square" lIns="0" tIns="0" rIns="0" bIns="0" rtlCol="0" anchor="ctr"/>
          <a:lstStyle/>
          <a:p>
            <a:pPr marL="0" indent="0">
              <a:buNone/>
            </a:pPr>
            <a:r>
              <a:rPr lang="en-US" sz="1350" b="1" dirty="0">
                <a:solidFill>
                  <a:srgbClr val="1B2A41"/>
                </a:solidFill>
                <a:latin typeface="Calibri" pitchFamily="34" charset="0"/>
                <a:ea typeface="Calibri" pitchFamily="34" charset="-122"/>
                <a:cs typeface="Calibri" pitchFamily="34" charset="-120"/>
              </a:rPr>
              <a:t>Richiesta fatta</a:t>
            </a:r>
            <a:endParaRPr lang="en-US" sz="1350" dirty="0"/>
          </a:p>
        </p:txBody>
      </p:sp>
      <p:sp>
        <p:nvSpPr>
          <p:cNvPr id="24" name="Text 21"/>
          <p:cNvSpPr txBox="1"/>
          <p:nvPr/>
        </p:nvSpPr>
        <p:spPr>
          <a:xfrm>
            <a:off x="6812280" y="2907792"/>
            <a:ext cx="1828800" cy="566928"/>
          </a:xfrm>
          <a:prstGeom prst="rect">
            <a:avLst/>
          </a:prstGeom>
          <a:noFill/>
          <a:ln/>
        </p:spPr>
        <p:txBody>
          <a:bodyPr wrap="square" lIns="0" tIns="0" rIns="0" bIns="0" rtlCol="0" anchor="t"/>
          <a:lstStyle/>
          <a:p>
            <a:pPr marL="0" indent="0">
              <a:buNone/>
            </a:pPr>
            <a:r>
              <a:rPr lang="en-US" sz="1100" dirty="0">
                <a:solidFill>
                  <a:srgbClr val="5B7083"/>
                </a:solidFill>
                <a:latin typeface="Calibri" pitchFamily="34" charset="0"/>
                <a:ea typeface="Calibri" pitchFamily="34" charset="-122"/>
                <a:cs typeface="Calibri" pitchFamily="34" charset="-120"/>
              </a:rPr>
              <a:t>Vuoti al cambio compagnia; denuncia tempestiva.</a:t>
            </a:r>
            <a:endParaRPr lang="en-US" sz="1100" dirty="0"/>
          </a:p>
        </p:txBody>
      </p:sp>
      <p:sp>
        <p:nvSpPr>
          <p:cNvPr id="25" name="Shape 22"/>
          <p:cNvSpPr/>
          <p:nvPr/>
        </p:nvSpPr>
        <p:spPr>
          <a:xfrm>
            <a:off x="3886200" y="3657600"/>
            <a:ext cx="384048" cy="384048"/>
          </a:xfrm>
          <a:prstGeom prst="ellipse">
            <a:avLst/>
          </a:prstGeom>
          <a:solidFill>
            <a:srgbClr val="C8553D"/>
          </a:solidFill>
          <a:ln w="12700">
            <a:solidFill>
              <a:srgbClr val="C8553D"/>
            </a:solidFill>
            <a:prstDash val="solid"/>
          </a:ln>
        </p:spPr>
      </p:sp>
      <p:sp>
        <p:nvSpPr>
          <p:cNvPr id="26" name="Text 23"/>
          <p:cNvSpPr txBox="1"/>
          <p:nvPr/>
        </p:nvSpPr>
        <p:spPr>
          <a:xfrm>
            <a:off x="3886200" y="36576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7" name="Text 24"/>
          <p:cNvSpPr txBox="1"/>
          <p:nvPr/>
        </p:nvSpPr>
        <p:spPr>
          <a:xfrm>
            <a:off x="4389120" y="3611880"/>
            <a:ext cx="1828800" cy="292608"/>
          </a:xfrm>
          <a:prstGeom prst="rect">
            <a:avLst/>
          </a:prstGeom>
          <a:noFill/>
          <a:ln/>
        </p:spPr>
        <p:txBody>
          <a:bodyPr wrap="square" lIns="0" tIns="0" rIns="0" bIns="0" rtlCol="0" anchor="ctr"/>
          <a:lstStyle/>
          <a:p>
            <a:pPr marL="0" indent="0">
              <a:buNone/>
            </a:pPr>
            <a:r>
              <a:rPr lang="en-US" sz="1350" b="1" dirty="0">
                <a:solidFill>
                  <a:srgbClr val="1B2A41"/>
                </a:solidFill>
                <a:latin typeface="Calibri" pitchFamily="34" charset="0"/>
                <a:ea typeface="Calibri" pitchFamily="34" charset="-122"/>
                <a:cs typeface="Calibri" pitchFamily="34" charset="-120"/>
              </a:rPr>
              <a:t>Esclusioni</a:t>
            </a:r>
            <a:endParaRPr lang="en-US" sz="1350" dirty="0"/>
          </a:p>
        </p:txBody>
      </p:sp>
      <p:sp>
        <p:nvSpPr>
          <p:cNvPr id="28" name="Text 25"/>
          <p:cNvSpPr txBox="1"/>
          <p:nvPr/>
        </p:nvSpPr>
        <p:spPr>
          <a:xfrm>
            <a:off x="4389120" y="3913632"/>
            <a:ext cx="1828800" cy="566928"/>
          </a:xfrm>
          <a:prstGeom prst="rect">
            <a:avLst/>
          </a:prstGeom>
          <a:noFill/>
          <a:ln/>
        </p:spPr>
        <p:txBody>
          <a:bodyPr wrap="square" lIns="0" tIns="0" rIns="0" bIns="0" rtlCol="0" anchor="t"/>
          <a:lstStyle/>
          <a:p>
            <a:pPr marL="0" indent="0">
              <a:buNone/>
            </a:pPr>
            <a:r>
              <a:rPr lang="en-US" sz="1100" dirty="0">
                <a:solidFill>
                  <a:srgbClr val="5B7083"/>
                </a:solidFill>
                <a:latin typeface="Calibri" pitchFamily="34" charset="0"/>
                <a:ea typeface="Calibri" pitchFamily="34" charset="-122"/>
                <a:cs typeface="Calibri" pitchFamily="34" charset="-120"/>
              </a:rPr>
              <a:t>Malattie trasmissibili, beni degli ospiti, appaltatori.</a:t>
            </a:r>
            <a:endParaRPr lang="en-US" sz="1100" dirty="0"/>
          </a:p>
        </p:txBody>
      </p:sp>
      <p:sp>
        <p:nvSpPr>
          <p:cNvPr id="29" name="Shape 26"/>
          <p:cNvSpPr/>
          <p:nvPr/>
        </p:nvSpPr>
        <p:spPr>
          <a:xfrm>
            <a:off x="6309360" y="3657600"/>
            <a:ext cx="384048" cy="384048"/>
          </a:xfrm>
          <a:prstGeom prst="ellipse">
            <a:avLst/>
          </a:prstGeom>
          <a:solidFill>
            <a:srgbClr val="C8553D"/>
          </a:solidFill>
          <a:ln w="12700">
            <a:solidFill>
              <a:srgbClr val="C8553D"/>
            </a:solidFill>
            <a:prstDash val="solid"/>
          </a:ln>
        </p:spPr>
      </p:sp>
      <p:sp>
        <p:nvSpPr>
          <p:cNvPr id="30" name="Text 27"/>
          <p:cNvSpPr txBox="1"/>
          <p:nvPr/>
        </p:nvSpPr>
        <p:spPr>
          <a:xfrm>
            <a:off x="6309360" y="36576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1" name="Text 28"/>
          <p:cNvSpPr txBox="1"/>
          <p:nvPr/>
        </p:nvSpPr>
        <p:spPr>
          <a:xfrm>
            <a:off x="6812280" y="3611880"/>
            <a:ext cx="1828800" cy="292608"/>
          </a:xfrm>
          <a:prstGeom prst="rect">
            <a:avLst/>
          </a:prstGeom>
          <a:noFill/>
          <a:ln/>
        </p:spPr>
        <p:txBody>
          <a:bodyPr wrap="square" lIns="0" tIns="0" rIns="0" bIns="0" rtlCol="0" anchor="ctr"/>
          <a:lstStyle/>
          <a:p>
            <a:pPr marL="0" indent="0">
              <a:buNone/>
            </a:pPr>
            <a:r>
              <a:rPr lang="en-US" sz="1350" b="1" dirty="0">
                <a:solidFill>
                  <a:srgbClr val="1B2A41"/>
                </a:solidFill>
                <a:latin typeface="Calibri" pitchFamily="34" charset="0"/>
                <a:ea typeface="Calibri" pitchFamily="34" charset="-122"/>
                <a:cs typeface="Calibri" pitchFamily="34" charset="-120"/>
              </a:rPr>
              <a:t>Massimali</a:t>
            </a:r>
            <a:endParaRPr lang="en-US" sz="1350" dirty="0"/>
          </a:p>
        </p:txBody>
      </p:sp>
      <p:sp>
        <p:nvSpPr>
          <p:cNvPr id="32" name="Text 29"/>
          <p:cNvSpPr txBox="1"/>
          <p:nvPr/>
        </p:nvSpPr>
        <p:spPr>
          <a:xfrm>
            <a:off x="6812280" y="3913632"/>
            <a:ext cx="1828800" cy="566928"/>
          </a:xfrm>
          <a:prstGeom prst="rect">
            <a:avLst/>
          </a:prstGeom>
          <a:noFill/>
          <a:ln/>
        </p:spPr>
        <p:txBody>
          <a:bodyPr wrap="square" lIns="0" tIns="0" rIns="0" bIns="0" rtlCol="0" anchor="t"/>
          <a:lstStyle/>
          <a:p>
            <a:pPr marL="0" indent="0">
              <a:buNone/>
            </a:pPr>
            <a:r>
              <a:rPr lang="en-US" sz="1100" dirty="0">
                <a:solidFill>
                  <a:srgbClr val="5B7083"/>
                </a:solidFill>
                <a:latin typeface="Calibri" pitchFamily="34" charset="0"/>
                <a:ea typeface="Calibri" pitchFamily="34" charset="-122"/>
                <a:cs typeface="Calibri" pitchFamily="34" charset="-120"/>
              </a:rPr>
              <a:t>Più familiari, più richieste per lo stesso evento.</a:t>
            </a:r>
            <a:endParaRPr lang="en-US" sz="1100" dirty="0"/>
          </a:p>
        </p:txBody>
      </p:sp>
      <p:sp>
        <p:nvSpPr>
          <p:cNvPr id="33" name="Text 30"/>
          <p:cNvSpPr txBox="1"/>
          <p:nvPr/>
        </p:nvSpPr>
        <p:spPr>
          <a:xfrm>
            <a:off x="457200" y="4773168"/>
            <a:ext cx="5486400" cy="228600"/>
          </a:xfrm>
          <a:prstGeom prst="rect">
            <a:avLst/>
          </a:prstGeom>
          <a:noFill/>
          <a:ln/>
        </p:spPr>
        <p:txBody>
          <a:bodyPr wrap="square" lIns="0" tIns="0" rIns="0" bIns="0" rtlCol="0" anchor="ctr"/>
          <a:lstStyle/>
          <a:p>
            <a:pPr marL="0" indent="0">
              <a:buNone/>
            </a:pPr>
            <a:r>
              <a:rPr lang="en-US" sz="900" dirty="0">
                <a:solidFill>
                  <a:srgbClr val="5B7083"/>
                </a:solidFill>
                <a:latin typeface="Calibri" pitchFamily="34" charset="0"/>
                <a:ea typeface="Calibri" pitchFamily="34" charset="-122"/>
                <a:cs typeface="Calibri" pitchFamily="34" charset="-120"/>
              </a:rPr>
              <a:t>Manager senza nome · Piacenza, 17 settembre 2026</a:t>
            </a:r>
            <a:endParaRPr lang="en-US" sz="900" dirty="0"/>
          </a:p>
        </p:txBody>
      </p:sp>
      <p:sp>
        <p:nvSpPr>
          <p:cNvPr id="34" name="Text 31"/>
          <p:cNvSpPr txBox="1"/>
          <p:nvPr/>
        </p:nvSpPr>
        <p:spPr>
          <a:xfrm>
            <a:off x="7772400" y="4773168"/>
            <a:ext cx="914400" cy="228600"/>
          </a:xfrm>
          <a:prstGeom prst="rect">
            <a:avLst/>
          </a:prstGeom>
          <a:noFill/>
          <a:ln/>
        </p:spPr>
        <p:txBody>
          <a:bodyPr wrap="square" lIns="0" tIns="0" rIns="0" bIns="0" rtlCol="0" anchor="ctr"/>
          <a:lstStyle/>
          <a:p>
            <a:pPr marL="0" indent="0" algn="r">
              <a:buNone/>
            </a:pPr>
            <a:r>
              <a:rPr lang="en-US" sz="900" dirty="0">
                <a:solidFill>
                  <a:srgbClr val="5B7083"/>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600" b="1" dirty="0">
                <a:solidFill>
                  <a:srgbClr val="1B2A41"/>
                </a:solidFill>
                <a:latin typeface="Cambria" pitchFamily="34" charset="0"/>
                <a:ea typeface="Cambria" pitchFamily="34" charset="-122"/>
                <a:cs typeface="Cambria" pitchFamily="34" charset="-120"/>
              </a:rPr>
              <a:t>I rischi personali che nessuno copre</a:t>
            </a:r>
            <a:endParaRPr lang="en-US" sz="2600" dirty="0"/>
          </a:p>
        </p:txBody>
      </p:sp>
      <p:pic>
        <p:nvPicPr>
          <p:cNvPr id="3" name="Image 0" descr="preencoded.png"/>
          <p:cNvPicPr>
            <a:picLocks noChangeAspect="1"/>
          </p:cNvPicPr>
          <p:nvPr/>
        </p:nvPicPr>
        <p:blipFill>
          <a:blip r:embed="rId3"/>
          <a:stretch>
            <a:fillRect/>
          </a:stretch>
        </p:blipFill>
        <p:spPr>
          <a:xfrm>
            <a:off x="457200" y="1298448"/>
            <a:ext cx="329184" cy="329184"/>
          </a:xfrm>
          <a:prstGeom prst="rect">
            <a:avLst/>
          </a:prstGeom>
        </p:spPr>
      </p:pic>
      <p:sp>
        <p:nvSpPr>
          <p:cNvPr id="4" name="Text 1"/>
          <p:cNvSpPr txBox="1"/>
          <p:nvPr/>
        </p:nvSpPr>
        <p:spPr>
          <a:xfrm>
            <a:off x="960120" y="1188720"/>
            <a:ext cx="3840480" cy="548640"/>
          </a:xfrm>
          <a:prstGeom prst="rect">
            <a:avLst/>
          </a:prstGeom>
          <a:noFill/>
          <a:ln/>
        </p:spPr>
        <p:txBody>
          <a:bodyPr wrap="square" lIns="0" tIns="0" rIns="0" bIns="0" rtlCol="0" anchor="ctr"/>
          <a:lstStyle/>
          <a:p>
            <a:pPr marL="0" indent="0">
              <a:buNone/>
            </a:pPr>
            <a:r>
              <a:rPr lang="en-US" sz="1400" dirty="0">
                <a:solidFill>
                  <a:srgbClr val="1B2A41"/>
                </a:solidFill>
                <a:latin typeface="Calibri" pitchFamily="34" charset="0"/>
                <a:ea typeface="Calibri" pitchFamily="34" charset="-122"/>
                <a:cs typeface="Calibri" pitchFamily="34" charset="-120"/>
              </a:rPr>
              <a:t>Pena e multe: la responsabilità penale è personale</a:t>
            </a:r>
            <a:endParaRPr lang="en-US" sz="1400" dirty="0"/>
          </a:p>
        </p:txBody>
      </p:sp>
      <p:pic>
        <p:nvPicPr>
          <p:cNvPr id="5" name="Image 1" descr="preencoded.png"/>
          <p:cNvPicPr>
            <a:picLocks noChangeAspect="1"/>
          </p:cNvPicPr>
          <p:nvPr/>
        </p:nvPicPr>
        <p:blipFill>
          <a:blip r:embed="rId3"/>
          <a:stretch>
            <a:fillRect/>
          </a:stretch>
        </p:blipFill>
        <p:spPr>
          <a:xfrm>
            <a:off x="457200" y="1975104"/>
            <a:ext cx="329184" cy="329184"/>
          </a:xfrm>
          <a:prstGeom prst="rect">
            <a:avLst/>
          </a:prstGeom>
        </p:spPr>
      </p:pic>
      <p:sp>
        <p:nvSpPr>
          <p:cNvPr id="6" name="Text 2"/>
          <p:cNvSpPr txBox="1"/>
          <p:nvPr/>
        </p:nvSpPr>
        <p:spPr>
          <a:xfrm>
            <a:off x="960120" y="1865376"/>
            <a:ext cx="3840480" cy="548640"/>
          </a:xfrm>
          <a:prstGeom prst="rect">
            <a:avLst/>
          </a:prstGeom>
          <a:noFill/>
          <a:ln/>
        </p:spPr>
        <p:txBody>
          <a:bodyPr wrap="square" lIns="0" tIns="0" rIns="0" bIns="0" rtlCol="0" anchor="ctr"/>
          <a:lstStyle/>
          <a:p>
            <a:pPr marL="0" indent="0">
              <a:buNone/>
            </a:pPr>
            <a:r>
              <a:rPr lang="en-US" sz="1400" dirty="0">
                <a:solidFill>
                  <a:srgbClr val="1B2A41"/>
                </a:solidFill>
                <a:latin typeface="Calibri" pitchFamily="34" charset="0"/>
                <a:ea typeface="Calibri" pitchFamily="34" charset="-122"/>
                <a:cs typeface="Calibri" pitchFamily="34" charset="-120"/>
              </a:rPr>
              <a:t>Sanzioni amministrative personali, di regola escluse</a:t>
            </a:r>
            <a:endParaRPr lang="en-US" sz="1400" dirty="0"/>
          </a:p>
        </p:txBody>
      </p:sp>
      <p:pic>
        <p:nvPicPr>
          <p:cNvPr id="7" name="Image 2" descr="preencoded.png"/>
          <p:cNvPicPr>
            <a:picLocks noChangeAspect="1"/>
          </p:cNvPicPr>
          <p:nvPr/>
        </p:nvPicPr>
        <p:blipFill>
          <a:blip r:embed="rId3"/>
          <a:stretch>
            <a:fillRect/>
          </a:stretch>
        </p:blipFill>
        <p:spPr>
          <a:xfrm>
            <a:off x="457200" y="2651760"/>
            <a:ext cx="329184" cy="329184"/>
          </a:xfrm>
          <a:prstGeom prst="rect">
            <a:avLst/>
          </a:prstGeom>
        </p:spPr>
      </p:pic>
      <p:sp>
        <p:nvSpPr>
          <p:cNvPr id="8" name="Text 3"/>
          <p:cNvSpPr txBox="1"/>
          <p:nvPr/>
        </p:nvSpPr>
        <p:spPr>
          <a:xfrm>
            <a:off x="960120" y="2542032"/>
            <a:ext cx="3840480" cy="548640"/>
          </a:xfrm>
          <a:prstGeom prst="rect">
            <a:avLst/>
          </a:prstGeom>
          <a:noFill/>
          <a:ln/>
        </p:spPr>
        <p:txBody>
          <a:bodyPr wrap="square" lIns="0" tIns="0" rIns="0" bIns="0" rtlCol="0" anchor="ctr"/>
          <a:lstStyle/>
          <a:p>
            <a:pPr marL="0" indent="0">
              <a:buNone/>
            </a:pPr>
            <a:r>
              <a:rPr lang="en-US" sz="1400" dirty="0">
                <a:solidFill>
                  <a:srgbClr val="1B2A41"/>
                </a:solidFill>
                <a:latin typeface="Calibri" pitchFamily="34" charset="0"/>
                <a:ea typeface="Calibri" pitchFamily="34" charset="-122"/>
                <a:cs typeface="Calibri" pitchFamily="34" charset="-120"/>
              </a:rPr>
              <a:t>Spese di difesa penale, se la tutela legale non copre la persona e le indagini</a:t>
            </a:r>
            <a:endParaRPr lang="en-US" sz="1400" dirty="0"/>
          </a:p>
        </p:txBody>
      </p:sp>
      <p:pic>
        <p:nvPicPr>
          <p:cNvPr id="9" name="Image 3" descr="preencoded.png"/>
          <p:cNvPicPr>
            <a:picLocks noChangeAspect="1"/>
          </p:cNvPicPr>
          <p:nvPr/>
        </p:nvPicPr>
        <p:blipFill>
          <a:blip r:embed="rId3"/>
          <a:stretch>
            <a:fillRect/>
          </a:stretch>
        </p:blipFill>
        <p:spPr>
          <a:xfrm>
            <a:off x="457200" y="3328416"/>
            <a:ext cx="329184" cy="329184"/>
          </a:xfrm>
          <a:prstGeom prst="rect">
            <a:avLst/>
          </a:prstGeom>
        </p:spPr>
      </p:pic>
      <p:sp>
        <p:nvSpPr>
          <p:cNvPr id="10" name="Text 4"/>
          <p:cNvSpPr txBox="1"/>
          <p:nvPr/>
        </p:nvSpPr>
        <p:spPr>
          <a:xfrm>
            <a:off x="960120" y="3218688"/>
            <a:ext cx="3840480" cy="548640"/>
          </a:xfrm>
          <a:prstGeom prst="rect">
            <a:avLst/>
          </a:prstGeom>
          <a:noFill/>
          <a:ln/>
        </p:spPr>
        <p:txBody>
          <a:bodyPr wrap="square" lIns="0" tIns="0" rIns="0" bIns="0" rtlCol="0" anchor="ctr"/>
          <a:lstStyle/>
          <a:p>
            <a:pPr marL="0" indent="0">
              <a:buNone/>
            </a:pPr>
            <a:r>
              <a:rPr lang="en-US" sz="1400" dirty="0">
                <a:solidFill>
                  <a:srgbClr val="1B2A41"/>
                </a:solidFill>
                <a:latin typeface="Calibri" pitchFamily="34" charset="0"/>
                <a:ea typeface="Calibri" pitchFamily="34" charset="-122"/>
                <a:cs typeface="Calibri" pitchFamily="34" charset="-120"/>
              </a:rPr>
              <a:t>Azione dell'ente o della compagnia per colpa grave</a:t>
            </a:r>
            <a:endParaRPr lang="en-US" sz="1400" dirty="0"/>
          </a:p>
        </p:txBody>
      </p:sp>
      <p:pic>
        <p:nvPicPr>
          <p:cNvPr id="11" name="Image 4" descr="preencoded.png"/>
          <p:cNvPicPr>
            <a:picLocks noChangeAspect="1"/>
          </p:cNvPicPr>
          <p:nvPr/>
        </p:nvPicPr>
        <p:blipFill>
          <a:blip r:embed="rId3"/>
          <a:stretch>
            <a:fillRect/>
          </a:stretch>
        </p:blipFill>
        <p:spPr>
          <a:xfrm>
            <a:off x="457200" y="4005072"/>
            <a:ext cx="329184" cy="329184"/>
          </a:xfrm>
          <a:prstGeom prst="rect">
            <a:avLst/>
          </a:prstGeom>
        </p:spPr>
      </p:pic>
      <p:sp>
        <p:nvSpPr>
          <p:cNvPr id="12" name="Text 5"/>
          <p:cNvSpPr txBox="1"/>
          <p:nvPr/>
        </p:nvSpPr>
        <p:spPr>
          <a:xfrm>
            <a:off x="960120" y="3895344"/>
            <a:ext cx="3840480" cy="548640"/>
          </a:xfrm>
          <a:prstGeom prst="rect">
            <a:avLst/>
          </a:prstGeom>
          <a:noFill/>
          <a:ln/>
        </p:spPr>
        <p:txBody>
          <a:bodyPr wrap="square" lIns="0" tIns="0" rIns="0" bIns="0" rtlCol="0" anchor="ctr"/>
          <a:lstStyle/>
          <a:p>
            <a:pPr marL="0" indent="0">
              <a:buNone/>
            </a:pPr>
            <a:r>
              <a:rPr lang="en-US" sz="1400" dirty="0">
                <a:solidFill>
                  <a:srgbClr val="1B2A41"/>
                </a:solidFill>
                <a:latin typeface="Calibri" pitchFamily="34" charset="0"/>
                <a:ea typeface="Calibri" pitchFamily="34" charset="-122"/>
                <a:cs typeface="Calibri" pitchFamily="34" charset="-120"/>
              </a:rPr>
              <a:t>Conseguenze professionali e reputazionali</a:t>
            </a:r>
            <a:endParaRPr lang="en-US" sz="1400" dirty="0"/>
          </a:p>
        </p:txBody>
      </p:sp>
      <p:sp>
        <p:nvSpPr>
          <p:cNvPr id="13" name="Shape 6"/>
          <p:cNvSpPr/>
          <p:nvPr/>
        </p:nvSpPr>
        <p:spPr>
          <a:xfrm>
            <a:off x="5120640" y="1188720"/>
            <a:ext cx="3566160" cy="3337560"/>
          </a:xfrm>
          <a:prstGeom prst="roundRect">
            <a:avLst>
              <a:gd name="adj" fmla="val 2192"/>
            </a:avLst>
          </a:prstGeom>
          <a:solidFill>
            <a:srgbClr val="C8553D"/>
          </a:solidFill>
          <a:ln w="12700">
            <a:solidFill>
              <a:srgbClr val="C8553D"/>
            </a:solidFill>
            <a:prstDash val="solid"/>
          </a:ln>
        </p:spPr>
      </p:sp>
      <p:sp>
        <p:nvSpPr>
          <p:cNvPr id="14" name="Text 7"/>
          <p:cNvSpPr txBox="1"/>
          <p:nvPr/>
        </p:nvSpPr>
        <p:spPr>
          <a:xfrm>
            <a:off x="5394960" y="1371600"/>
            <a:ext cx="3017520" cy="548640"/>
          </a:xfrm>
          <a:prstGeom prst="rect">
            <a:avLst/>
          </a:prstGeom>
          <a:noFill/>
          <a:ln/>
        </p:spPr>
        <p:txBody>
          <a:bodyPr wrap="square" lIns="0" tIns="0" rIns="0" bIns="0" rtlCol="0" anchor="t"/>
          <a:lstStyle/>
          <a:p>
            <a:pPr marL="0" indent="0">
              <a:buNone/>
            </a:pPr>
            <a:r>
              <a:rPr lang="en-US" sz="1300" b="1" dirty="0">
                <a:solidFill>
                  <a:srgbClr val="FFFFFF"/>
                </a:solidFill>
                <a:latin typeface="Calibri" pitchFamily="34" charset="0"/>
                <a:ea typeface="Calibri" pitchFamily="34" charset="-122"/>
                <a:cs typeface="Calibri" pitchFamily="34" charset="-120"/>
              </a:rPr>
              <a:t>La domanda da fare al broker e al CdA</a:t>
            </a:r>
            <a:endParaRPr lang="en-US" sz="1300" dirty="0"/>
          </a:p>
        </p:txBody>
      </p:sp>
      <p:sp>
        <p:nvSpPr>
          <p:cNvPr id="15" name="Text 8"/>
          <p:cNvSpPr txBox="1"/>
          <p:nvPr/>
        </p:nvSpPr>
        <p:spPr>
          <a:xfrm>
            <a:off x="5394960" y="2011680"/>
            <a:ext cx="3017520" cy="2286000"/>
          </a:xfrm>
          <a:prstGeom prst="rect">
            <a:avLst/>
          </a:prstGeom>
          <a:noFill/>
          <a:ln/>
        </p:spPr>
        <p:txBody>
          <a:bodyPr wrap="square" lIns="0" tIns="0" rIns="0" bIns="0" rtlCol="0" anchor="t"/>
          <a:lstStyle/>
          <a:p>
            <a:pPr marL="0" indent="0">
              <a:buNone/>
            </a:pPr>
            <a:r>
              <a:rPr lang="en-US" sz="2200" i="1" dirty="0">
                <a:solidFill>
                  <a:srgbClr val="FFFFFF"/>
                </a:solidFill>
                <a:latin typeface="Cambria" pitchFamily="34" charset="0"/>
                <a:ea typeface="Cambria" pitchFamily="34" charset="-122"/>
                <a:cs typeface="Cambria" pitchFamily="34" charset="-120"/>
              </a:rPr>
              <a:t>«Io, come persona, sono coperto? Per che cosa? Con quali spese legali, e da quando?»</a:t>
            </a:r>
            <a:endParaRPr lang="en-US" sz="2200" dirty="0"/>
          </a:p>
        </p:txBody>
      </p:sp>
      <p:sp>
        <p:nvSpPr>
          <p:cNvPr id="16" name="Text 9"/>
          <p:cNvSpPr txBox="1"/>
          <p:nvPr/>
        </p:nvSpPr>
        <p:spPr>
          <a:xfrm>
            <a:off x="457200" y="4773168"/>
            <a:ext cx="5486400" cy="228600"/>
          </a:xfrm>
          <a:prstGeom prst="rect">
            <a:avLst/>
          </a:prstGeom>
          <a:noFill/>
          <a:ln/>
        </p:spPr>
        <p:txBody>
          <a:bodyPr wrap="square" lIns="0" tIns="0" rIns="0" bIns="0" rtlCol="0" anchor="ctr"/>
          <a:lstStyle/>
          <a:p>
            <a:pPr marL="0" indent="0">
              <a:buNone/>
            </a:pPr>
            <a:r>
              <a:rPr lang="en-US" sz="900" dirty="0">
                <a:solidFill>
                  <a:srgbClr val="5B7083"/>
                </a:solidFill>
                <a:latin typeface="Calibri" pitchFamily="34" charset="0"/>
                <a:ea typeface="Calibri" pitchFamily="34" charset="-122"/>
                <a:cs typeface="Calibri" pitchFamily="34" charset="-120"/>
              </a:rPr>
              <a:t>Manager senza nome · Piacenza, 17 settembre 2026</a:t>
            </a:r>
            <a:endParaRPr lang="en-US" sz="900" dirty="0"/>
          </a:p>
        </p:txBody>
      </p:sp>
      <p:sp>
        <p:nvSpPr>
          <p:cNvPr id="17" name="Text 10"/>
          <p:cNvSpPr txBox="1"/>
          <p:nvPr/>
        </p:nvSpPr>
        <p:spPr>
          <a:xfrm>
            <a:off x="7772400" y="4773168"/>
            <a:ext cx="914400" cy="228600"/>
          </a:xfrm>
          <a:prstGeom prst="rect">
            <a:avLst/>
          </a:prstGeom>
          <a:noFill/>
          <a:ln/>
        </p:spPr>
        <p:txBody>
          <a:bodyPr wrap="square" lIns="0" tIns="0" rIns="0" bIns="0" rtlCol="0" anchor="ctr"/>
          <a:lstStyle/>
          <a:p>
            <a:pPr marL="0" indent="0" algn="r">
              <a:buNone/>
            </a:pPr>
            <a:r>
              <a:rPr lang="en-US" sz="900" dirty="0">
                <a:solidFill>
                  <a:srgbClr val="5B7083"/>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600" b="1" dirty="0">
                <a:solidFill>
                  <a:srgbClr val="1B2A41"/>
                </a:solidFill>
                <a:latin typeface="Cambria" pitchFamily="34" charset="0"/>
                <a:ea typeface="Cambria" pitchFamily="34" charset="-122"/>
                <a:cs typeface="Cambria" pitchFamily="34" charset="-120"/>
              </a:rPr>
              <a:t>Un caso concreto: Cass. civ. ord. 26320/2025</a:t>
            </a:r>
            <a:endParaRPr lang="en-US" sz="2600" dirty="0"/>
          </a:p>
        </p:txBody>
      </p:sp>
      <p:sp>
        <p:nvSpPr>
          <p:cNvPr id="3" name="Shape 1"/>
          <p:cNvSpPr/>
          <p:nvPr/>
        </p:nvSpPr>
        <p:spPr>
          <a:xfrm>
            <a:off x="1234440" y="1371600"/>
            <a:ext cx="6583680" cy="0"/>
          </a:xfrm>
          <a:prstGeom prst="line">
            <a:avLst/>
          </a:prstGeom>
          <a:noFill/>
          <a:ln w="25400">
            <a:solidFill>
              <a:srgbClr val="C9D3E0"/>
            </a:solidFill>
            <a:prstDash val="solid"/>
          </a:ln>
        </p:spPr>
      </p:sp>
      <p:sp>
        <p:nvSpPr>
          <p:cNvPr id="4" name="Shape 2"/>
          <p:cNvSpPr/>
          <p:nvPr/>
        </p:nvSpPr>
        <p:spPr>
          <a:xfrm>
            <a:off x="1005840" y="1143000"/>
            <a:ext cx="457200" cy="457200"/>
          </a:xfrm>
          <a:prstGeom prst="ellipse">
            <a:avLst/>
          </a:prstGeom>
          <a:solidFill>
            <a:srgbClr val="1B2A41"/>
          </a:solidFill>
          <a:ln w="12700">
            <a:solidFill>
              <a:srgbClr val="1B2A41"/>
            </a:solidFill>
            <a:prstDash val="solid"/>
          </a:ln>
        </p:spPr>
      </p:sp>
      <p:sp>
        <p:nvSpPr>
          <p:cNvPr id="5" name="Text 3"/>
          <p:cNvSpPr txBox="1"/>
          <p:nvPr/>
        </p:nvSpPr>
        <p:spPr>
          <a:xfrm>
            <a:off x="1005840" y="114300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txBox="1"/>
          <p:nvPr/>
        </p:nvSpPr>
        <p:spPr>
          <a:xfrm>
            <a:off x="457200" y="1691640"/>
            <a:ext cx="1554480" cy="868680"/>
          </a:xfrm>
          <a:prstGeom prst="rect">
            <a:avLst/>
          </a:prstGeom>
          <a:noFill/>
          <a:ln/>
        </p:spPr>
        <p:txBody>
          <a:bodyPr wrap="square" lIns="0" tIns="0" rIns="0" bIns="0" rtlCol="0" anchor="t"/>
          <a:lstStyle/>
          <a:p>
            <a:pPr marL="0" indent="0" algn="ctr">
              <a:buNone/>
            </a:pPr>
            <a:r>
              <a:rPr lang="en-US" sz="1150" dirty="0">
                <a:solidFill>
                  <a:srgbClr val="1B2A41"/>
                </a:solidFill>
                <a:latin typeface="Calibri" pitchFamily="34" charset="0"/>
                <a:ea typeface="Calibri" pitchFamily="34" charset="-122"/>
                <a:cs typeface="Calibri" pitchFamily="34" charset="-120"/>
              </a:rPr>
              <a:t>Ospite con demenza e Parkinson, in struttura da quasi due anni</a:t>
            </a:r>
            <a:endParaRPr lang="en-US" sz="1150" dirty="0"/>
          </a:p>
        </p:txBody>
      </p:sp>
      <p:sp>
        <p:nvSpPr>
          <p:cNvPr id="7" name="Shape 5"/>
          <p:cNvSpPr/>
          <p:nvPr/>
        </p:nvSpPr>
        <p:spPr>
          <a:xfrm>
            <a:off x="2651760" y="1143000"/>
            <a:ext cx="457200" cy="457200"/>
          </a:xfrm>
          <a:prstGeom prst="ellipse">
            <a:avLst/>
          </a:prstGeom>
          <a:solidFill>
            <a:srgbClr val="1B2A41"/>
          </a:solidFill>
          <a:ln w="12700">
            <a:solidFill>
              <a:srgbClr val="1B2A41"/>
            </a:solidFill>
            <a:prstDash val="solid"/>
          </a:ln>
        </p:spPr>
      </p:sp>
      <p:sp>
        <p:nvSpPr>
          <p:cNvPr id="8" name="Text 6"/>
          <p:cNvSpPr txBox="1"/>
          <p:nvPr/>
        </p:nvSpPr>
        <p:spPr>
          <a:xfrm>
            <a:off x="2651760" y="114300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txBox="1"/>
          <p:nvPr/>
        </p:nvSpPr>
        <p:spPr>
          <a:xfrm>
            <a:off x="2103120" y="1691640"/>
            <a:ext cx="1554480" cy="868680"/>
          </a:xfrm>
          <a:prstGeom prst="rect">
            <a:avLst/>
          </a:prstGeom>
          <a:noFill/>
          <a:ln/>
        </p:spPr>
        <p:txBody>
          <a:bodyPr wrap="square" lIns="0" tIns="0" rIns="0" bIns="0" rtlCol="0" anchor="t"/>
          <a:lstStyle/>
          <a:p>
            <a:pPr marL="0" indent="0" algn="ctr">
              <a:buNone/>
            </a:pPr>
            <a:r>
              <a:rPr lang="en-US" sz="1150" dirty="0">
                <a:solidFill>
                  <a:srgbClr val="1B2A41"/>
                </a:solidFill>
                <a:latin typeface="Calibri" pitchFamily="34" charset="0"/>
                <a:ea typeface="Calibri" pitchFamily="34" charset="-122"/>
                <a:cs typeface="Calibri" pitchFamily="34" charset="-120"/>
              </a:rPr>
              <a:t>Si allontana dalla casa di riposo</a:t>
            </a:r>
            <a:endParaRPr lang="en-US" sz="1150" dirty="0"/>
          </a:p>
        </p:txBody>
      </p:sp>
      <p:sp>
        <p:nvSpPr>
          <p:cNvPr id="10" name="Shape 8"/>
          <p:cNvSpPr/>
          <p:nvPr/>
        </p:nvSpPr>
        <p:spPr>
          <a:xfrm>
            <a:off x="4297680" y="1143000"/>
            <a:ext cx="457200" cy="457200"/>
          </a:xfrm>
          <a:prstGeom prst="ellipse">
            <a:avLst/>
          </a:prstGeom>
          <a:solidFill>
            <a:srgbClr val="1B2A41"/>
          </a:solidFill>
          <a:ln w="12700">
            <a:solidFill>
              <a:srgbClr val="1B2A41"/>
            </a:solidFill>
            <a:prstDash val="solid"/>
          </a:ln>
        </p:spPr>
      </p:sp>
      <p:sp>
        <p:nvSpPr>
          <p:cNvPr id="11" name="Text 9"/>
          <p:cNvSpPr txBox="1"/>
          <p:nvPr/>
        </p:nvSpPr>
        <p:spPr>
          <a:xfrm>
            <a:off x="4297680" y="114300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txBox="1"/>
          <p:nvPr/>
        </p:nvSpPr>
        <p:spPr>
          <a:xfrm>
            <a:off x="3749040" y="1691640"/>
            <a:ext cx="1554480" cy="868680"/>
          </a:xfrm>
          <a:prstGeom prst="rect">
            <a:avLst/>
          </a:prstGeom>
          <a:noFill/>
          <a:ln/>
        </p:spPr>
        <p:txBody>
          <a:bodyPr wrap="square" lIns="0" tIns="0" rIns="0" bIns="0" rtlCol="0" anchor="t"/>
          <a:lstStyle/>
          <a:p>
            <a:pPr marL="0" indent="0" algn="ctr">
              <a:buNone/>
            </a:pPr>
            <a:r>
              <a:rPr lang="en-US" sz="1150" dirty="0">
                <a:solidFill>
                  <a:srgbClr val="1B2A41"/>
                </a:solidFill>
                <a:latin typeface="Calibri" pitchFamily="34" charset="0"/>
                <a:ea typeface="Calibri" pitchFamily="34" charset="-122"/>
                <a:cs typeface="Calibri" pitchFamily="34" charset="-120"/>
              </a:rPr>
              <a:t>Ritrovata il giorno dopo, morta di freddo a circa 600 m</a:t>
            </a:r>
            <a:endParaRPr lang="en-US" sz="1150" dirty="0"/>
          </a:p>
        </p:txBody>
      </p:sp>
      <p:sp>
        <p:nvSpPr>
          <p:cNvPr id="13" name="Shape 11"/>
          <p:cNvSpPr/>
          <p:nvPr/>
        </p:nvSpPr>
        <p:spPr>
          <a:xfrm>
            <a:off x="5943600" y="1143000"/>
            <a:ext cx="457200" cy="457200"/>
          </a:xfrm>
          <a:prstGeom prst="ellipse">
            <a:avLst/>
          </a:prstGeom>
          <a:solidFill>
            <a:srgbClr val="1B2A41"/>
          </a:solidFill>
          <a:ln w="12700">
            <a:solidFill>
              <a:srgbClr val="1B2A41"/>
            </a:solidFill>
            <a:prstDash val="solid"/>
          </a:ln>
        </p:spPr>
      </p:sp>
      <p:sp>
        <p:nvSpPr>
          <p:cNvPr id="14" name="Text 12"/>
          <p:cNvSpPr txBox="1"/>
          <p:nvPr/>
        </p:nvSpPr>
        <p:spPr>
          <a:xfrm>
            <a:off x="5943600" y="114300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txBox="1"/>
          <p:nvPr/>
        </p:nvSpPr>
        <p:spPr>
          <a:xfrm>
            <a:off x="5394960" y="1691640"/>
            <a:ext cx="1554480" cy="868680"/>
          </a:xfrm>
          <a:prstGeom prst="rect">
            <a:avLst/>
          </a:prstGeom>
          <a:noFill/>
          <a:ln/>
        </p:spPr>
        <p:txBody>
          <a:bodyPr wrap="square" lIns="0" tIns="0" rIns="0" bIns="0" rtlCol="0" anchor="t"/>
          <a:lstStyle/>
          <a:p>
            <a:pPr marL="0" indent="0" algn="ctr">
              <a:buNone/>
            </a:pPr>
            <a:r>
              <a:rPr lang="en-US" sz="1150" dirty="0">
                <a:solidFill>
                  <a:srgbClr val="1B2A41"/>
                </a:solidFill>
                <a:latin typeface="Calibri" pitchFamily="34" charset="0"/>
                <a:ea typeface="Calibri" pitchFamily="34" charset="-122"/>
                <a:cs typeface="Calibri" pitchFamily="34" charset="-120"/>
              </a:rPr>
              <a:t>Tribunale e Corte d'Appello di Palermo: struttura condannata</a:t>
            </a:r>
            <a:endParaRPr lang="en-US" sz="1150" dirty="0"/>
          </a:p>
        </p:txBody>
      </p:sp>
      <p:sp>
        <p:nvSpPr>
          <p:cNvPr id="16" name="Shape 14"/>
          <p:cNvSpPr/>
          <p:nvPr/>
        </p:nvSpPr>
        <p:spPr>
          <a:xfrm>
            <a:off x="7589520" y="1143000"/>
            <a:ext cx="457200" cy="457200"/>
          </a:xfrm>
          <a:prstGeom prst="ellipse">
            <a:avLst/>
          </a:prstGeom>
          <a:solidFill>
            <a:srgbClr val="C8553D"/>
          </a:solidFill>
          <a:ln w="12700">
            <a:solidFill>
              <a:srgbClr val="C8553D"/>
            </a:solidFill>
            <a:prstDash val="solid"/>
          </a:ln>
        </p:spPr>
      </p:sp>
      <p:sp>
        <p:nvSpPr>
          <p:cNvPr id="17" name="Text 15"/>
          <p:cNvSpPr txBox="1"/>
          <p:nvPr/>
        </p:nvSpPr>
        <p:spPr>
          <a:xfrm>
            <a:off x="7589520" y="114300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txBox="1"/>
          <p:nvPr/>
        </p:nvSpPr>
        <p:spPr>
          <a:xfrm>
            <a:off x="7040880" y="1691640"/>
            <a:ext cx="1554480" cy="868680"/>
          </a:xfrm>
          <a:prstGeom prst="rect">
            <a:avLst/>
          </a:prstGeom>
          <a:noFill/>
          <a:ln/>
        </p:spPr>
        <p:txBody>
          <a:bodyPr wrap="square" lIns="0" tIns="0" rIns="0" bIns="0" rtlCol="0" anchor="t"/>
          <a:lstStyle/>
          <a:p>
            <a:pPr marL="0" indent="0" algn="ctr">
              <a:buNone/>
            </a:pPr>
            <a:r>
              <a:rPr lang="en-US" sz="1150" dirty="0">
                <a:solidFill>
                  <a:srgbClr val="1B2A41"/>
                </a:solidFill>
                <a:latin typeface="Calibri" pitchFamily="34" charset="0"/>
                <a:ea typeface="Calibri" pitchFamily="34" charset="-122"/>
                <a:cs typeface="Calibri" pitchFamily="34" charset="-120"/>
              </a:rPr>
              <a:t>Cassazione, 29 settembre 2025: condanna confermata</a:t>
            </a:r>
            <a:endParaRPr lang="en-US" sz="1150" dirty="0"/>
          </a:p>
        </p:txBody>
      </p:sp>
      <p:sp>
        <p:nvSpPr>
          <p:cNvPr id="19" name="Text 17"/>
          <p:cNvSpPr txBox="1"/>
          <p:nvPr/>
        </p:nvSpPr>
        <p:spPr>
          <a:xfrm>
            <a:off x="457200" y="2697480"/>
            <a:ext cx="8229600" cy="320040"/>
          </a:xfrm>
          <a:prstGeom prst="rect">
            <a:avLst/>
          </a:prstGeom>
          <a:noFill/>
          <a:ln/>
        </p:spPr>
        <p:txBody>
          <a:bodyPr wrap="square" lIns="0" tIns="0" rIns="0" bIns="0" rtlCol="0" anchor="ctr"/>
          <a:lstStyle/>
          <a:p>
            <a:pPr marL="0" indent="0">
              <a:buNone/>
            </a:pPr>
            <a:r>
              <a:rPr lang="en-US" sz="1400" b="1" dirty="0">
                <a:solidFill>
                  <a:srgbClr val="1B2A41"/>
                </a:solidFill>
                <a:latin typeface="Calibri" pitchFamily="34" charset="0"/>
                <a:ea typeface="Calibri" pitchFamily="34" charset="-122"/>
                <a:cs typeface="Calibri" pitchFamily="34" charset="-120"/>
              </a:rPr>
              <a:t>Tre difese della struttura, tutte respinte</a:t>
            </a:r>
            <a:endParaRPr lang="en-US" sz="1400" dirty="0"/>
          </a:p>
        </p:txBody>
      </p:sp>
      <p:sp>
        <p:nvSpPr>
          <p:cNvPr id="20" name="Shape 18"/>
          <p:cNvSpPr/>
          <p:nvPr/>
        </p:nvSpPr>
        <p:spPr>
          <a:xfrm>
            <a:off x="457200" y="3108960"/>
            <a:ext cx="2587752" cy="1463040"/>
          </a:xfrm>
          <a:prstGeom prst="roundRect">
            <a:avLst>
              <a:gd name="adj" fmla="val 5000"/>
            </a:avLst>
          </a:prstGeom>
          <a:solidFill>
            <a:srgbClr val="EEF1F5"/>
          </a:solidFill>
          <a:ln w="12700">
            <a:solidFill>
              <a:srgbClr val="EEF1F5"/>
            </a:solidFill>
            <a:prstDash val="solid"/>
          </a:ln>
        </p:spPr>
      </p:sp>
      <p:sp>
        <p:nvSpPr>
          <p:cNvPr id="21" name="Text 19"/>
          <p:cNvSpPr txBox="1"/>
          <p:nvPr/>
        </p:nvSpPr>
        <p:spPr>
          <a:xfrm>
            <a:off x="640080" y="3200400"/>
            <a:ext cx="2240280" cy="594360"/>
          </a:xfrm>
          <a:prstGeom prst="rect">
            <a:avLst/>
          </a:prstGeom>
          <a:noFill/>
          <a:ln/>
        </p:spPr>
        <p:txBody>
          <a:bodyPr wrap="square" lIns="0" tIns="0" rIns="0" bIns="0" rtlCol="0" anchor="t"/>
          <a:lstStyle/>
          <a:p>
            <a:pPr marL="0" indent="0">
              <a:buNone/>
            </a:pPr>
            <a:r>
              <a:rPr lang="en-US" sz="1200" i="1" dirty="0">
                <a:solidFill>
                  <a:srgbClr val="5B7083"/>
                </a:solidFill>
                <a:latin typeface="Calibri" pitchFamily="34" charset="0"/>
                <a:ea typeface="Calibri" pitchFamily="34" charset="-122"/>
                <a:cs typeface="Calibri" pitchFamily="34" charset="-120"/>
              </a:rPr>
              <a:t>«Il regolamento limitava la custodia»</a:t>
            </a:r>
            <a:endParaRPr lang="en-US" sz="1200" dirty="0"/>
          </a:p>
        </p:txBody>
      </p:sp>
      <p:sp>
        <p:nvSpPr>
          <p:cNvPr id="22" name="Text 20"/>
          <p:cNvSpPr txBox="1"/>
          <p:nvPr/>
        </p:nvSpPr>
        <p:spPr>
          <a:xfrm>
            <a:off x="640080" y="3840480"/>
            <a:ext cx="2240280" cy="640080"/>
          </a:xfrm>
          <a:prstGeom prst="rect">
            <a:avLst/>
          </a:prstGeom>
          <a:noFill/>
          <a:ln/>
        </p:spPr>
        <p:txBody>
          <a:bodyPr wrap="square" lIns="0" tIns="0" rIns="0" bIns="0" rtlCol="0" anchor="t"/>
          <a:lstStyle/>
          <a:p>
            <a:pPr marL="0" indent="0">
              <a:buNone/>
            </a:pPr>
            <a:r>
              <a:rPr lang="en-US" sz="1400" b="1" dirty="0">
                <a:solidFill>
                  <a:srgbClr val="C8553D"/>
                </a:solidFill>
                <a:latin typeface="Calibri" pitchFamily="34" charset="0"/>
                <a:ea typeface="Calibri" pitchFamily="34" charset="-122"/>
                <a:cs typeface="Calibri" pitchFamily="34" charset="-120"/>
              </a:rPr>
              <a:t>Clausole inefficaci</a:t>
            </a:r>
            <a:endParaRPr lang="en-US" sz="1400" dirty="0"/>
          </a:p>
        </p:txBody>
      </p:sp>
      <p:sp>
        <p:nvSpPr>
          <p:cNvPr id="23" name="Shape 21"/>
          <p:cNvSpPr/>
          <p:nvPr/>
        </p:nvSpPr>
        <p:spPr>
          <a:xfrm>
            <a:off x="3278124" y="3108960"/>
            <a:ext cx="2587752" cy="1463040"/>
          </a:xfrm>
          <a:prstGeom prst="roundRect">
            <a:avLst>
              <a:gd name="adj" fmla="val 5000"/>
            </a:avLst>
          </a:prstGeom>
          <a:solidFill>
            <a:srgbClr val="EEF1F5"/>
          </a:solidFill>
          <a:ln w="12700">
            <a:solidFill>
              <a:srgbClr val="EEF1F5"/>
            </a:solidFill>
            <a:prstDash val="solid"/>
          </a:ln>
        </p:spPr>
      </p:sp>
      <p:sp>
        <p:nvSpPr>
          <p:cNvPr id="24" name="Text 22"/>
          <p:cNvSpPr txBox="1"/>
          <p:nvPr/>
        </p:nvSpPr>
        <p:spPr>
          <a:xfrm>
            <a:off x="3461004" y="3200400"/>
            <a:ext cx="2240280" cy="594360"/>
          </a:xfrm>
          <a:prstGeom prst="rect">
            <a:avLst/>
          </a:prstGeom>
          <a:noFill/>
          <a:ln/>
        </p:spPr>
        <p:txBody>
          <a:bodyPr wrap="square" lIns="0" tIns="0" rIns="0" bIns="0" rtlCol="0" anchor="t"/>
          <a:lstStyle/>
          <a:p>
            <a:pPr marL="0" indent="0">
              <a:buNone/>
            </a:pPr>
            <a:r>
              <a:rPr lang="en-US" sz="1200" i="1" dirty="0">
                <a:solidFill>
                  <a:srgbClr val="5B7083"/>
                </a:solidFill>
                <a:latin typeface="Calibri" pitchFamily="34" charset="0"/>
                <a:ea typeface="Calibri" pitchFamily="34" charset="-122"/>
                <a:cs typeface="Calibri" pitchFamily="34" charset="-120"/>
              </a:rPr>
              <a:t>«La figlia la diceva in parte autosufficiente»</a:t>
            </a:r>
            <a:endParaRPr lang="en-US" sz="1200" dirty="0"/>
          </a:p>
        </p:txBody>
      </p:sp>
      <p:sp>
        <p:nvSpPr>
          <p:cNvPr id="25" name="Text 23"/>
          <p:cNvSpPr txBox="1"/>
          <p:nvPr/>
        </p:nvSpPr>
        <p:spPr>
          <a:xfrm>
            <a:off x="3461004" y="3840480"/>
            <a:ext cx="2240280" cy="640080"/>
          </a:xfrm>
          <a:prstGeom prst="rect">
            <a:avLst/>
          </a:prstGeom>
          <a:noFill/>
          <a:ln/>
        </p:spPr>
        <p:txBody>
          <a:bodyPr wrap="square" lIns="0" tIns="0" rIns="0" bIns="0" rtlCol="0" anchor="t"/>
          <a:lstStyle/>
          <a:p>
            <a:pPr marL="0" indent="0">
              <a:buNone/>
            </a:pPr>
            <a:r>
              <a:rPr lang="en-US" sz="1400" b="1" dirty="0">
                <a:solidFill>
                  <a:srgbClr val="C8553D"/>
                </a:solidFill>
                <a:latin typeface="Calibri" pitchFamily="34" charset="0"/>
                <a:ea typeface="Calibri" pitchFamily="34" charset="-122"/>
                <a:cs typeface="Calibri" pitchFamily="34" charset="-120"/>
              </a:rPr>
              <a:t>La struttura doveva prevedere il rischio</a:t>
            </a:r>
            <a:endParaRPr lang="en-US" sz="1400" dirty="0"/>
          </a:p>
        </p:txBody>
      </p:sp>
      <p:sp>
        <p:nvSpPr>
          <p:cNvPr id="26" name="Shape 24"/>
          <p:cNvSpPr/>
          <p:nvPr/>
        </p:nvSpPr>
        <p:spPr>
          <a:xfrm>
            <a:off x="6099048" y="3108960"/>
            <a:ext cx="2587752" cy="1463040"/>
          </a:xfrm>
          <a:prstGeom prst="roundRect">
            <a:avLst>
              <a:gd name="adj" fmla="val 5000"/>
            </a:avLst>
          </a:prstGeom>
          <a:solidFill>
            <a:srgbClr val="EEF1F5"/>
          </a:solidFill>
          <a:ln w="12700">
            <a:solidFill>
              <a:srgbClr val="EEF1F5"/>
            </a:solidFill>
            <a:prstDash val="solid"/>
          </a:ln>
        </p:spPr>
      </p:sp>
      <p:sp>
        <p:nvSpPr>
          <p:cNvPr id="27" name="Text 25"/>
          <p:cNvSpPr txBox="1"/>
          <p:nvPr/>
        </p:nvSpPr>
        <p:spPr>
          <a:xfrm>
            <a:off x="6281928" y="3200400"/>
            <a:ext cx="2240280" cy="594360"/>
          </a:xfrm>
          <a:prstGeom prst="rect">
            <a:avLst/>
          </a:prstGeom>
          <a:noFill/>
          <a:ln/>
        </p:spPr>
        <p:txBody>
          <a:bodyPr wrap="square" lIns="0" tIns="0" rIns="0" bIns="0" rtlCol="0" anchor="t"/>
          <a:lstStyle/>
          <a:p>
            <a:pPr marL="0" indent="0">
              <a:buNone/>
            </a:pPr>
            <a:r>
              <a:rPr lang="en-US" sz="1200" i="1" dirty="0">
                <a:solidFill>
                  <a:srgbClr val="5B7083"/>
                </a:solidFill>
                <a:latin typeface="Calibri" pitchFamily="34" charset="0"/>
                <a:ea typeface="Calibri" pitchFamily="34" charset="-122"/>
                <a:cs typeface="Calibri" pitchFamily="34" charset="-120"/>
              </a:rPr>
              <a:t>«La figlia non conviveva»</a:t>
            </a:r>
            <a:endParaRPr lang="en-US" sz="1200" dirty="0"/>
          </a:p>
        </p:txBody>
      </p:sp>
      <p:sp>
        <p:nvSpPr>
          <p:cNvPr id="28" name="Text 26"/>
          <p:cNvSpPr txBox="1"/>
          <p:nvPr/>
        </p:nvSpPr>
        <p:spPr>
          <a:xfrm>
            <a:off x="6281928" y="3840480"/>
            <a:ext cx="2240280" cy="640080"/>
          </a:xfrm>
          <a:prstGeom prst="rect">
            <a:avLst/>
          </a:prstGeom>
          <a:noFill/>
          <a:ln/>
        </p:spPr>
        <p:txBody>
          <a:bodyPr wrap="square" lIns="0" tIns="0" rIns="0" bIns="0" rtlCol="0" anchor="t"/>
          <a:lstStyle/>
          <a:p>
            <a:pPr marL="0" indent="0">
              <a:buNone/>
            </a:pPr>
            <a:r>
              <a:rPr lang="en-US" sz="1400" b="1" dirty="0">
                <a:solidFill>
                  <a:srgbClr val="C8553D"/>
                </a:solidFill>
                <a:latin typeface="Calibri" pitchFamily="34" charset="0"/>
                <a:ea typeface="Calibri" pitchFamily="34" charset="-122"/>
                <a:cs typeface="Calibri" pitchFamily="34" charset="-120"/>
              </a:rPr>
              <a:t>Il danno parentale c'è lo stesso</a:t>
            </a:r>
            <a:endParaRPr lang="en-US" sz="1400" dirty="0"/>
          </a:p>
        </p:txBody>
      </p:sp>
      <p:sp>
        <p:nvSpPr>
          <p:cNvPr id="29" name="Text 27"/>
          <p:cNvSpPr txBox="1"/>
          <p:nvPr/>
        </p:nvSpPr>
        <p:spPr>
          <a:xfrm>
            <a:off x="457200" y="4773168"/>
            <a:ext cx="5486400" cy="228600"/>
          </a:xfrm>
          <a:prstGeom prst="rect">
            <a:avLst/>
          </a:prstGeom>
          <a:noFill/>
          <a:ln/>
        </p:spPr>
        <p:txBody>
          <a:bodyPr wrap="square" lIns="0" tIns="0" rIns="0" bIns="0" rtlCol="0" anchor="ctr"/>
          <a:lstStyle/>
          <a:p>
            <a:pPr marL="0" indent="0">
              <a:buNone/>
            </a:pPr>
            <a:r>
              <a:rPr lang="en-US" sz="900" dirty="0">
                <a:solidFill>
                  <a:srgbClr val="5B7083"/>
                </a:solidFill>
                <a:latin typeface="Calibri" pitchFamily="34" charset="0"/>
                <a:ea typeface="Calibri" pitchFamily="34" charset="-122"/>
                <a:cs typeface="Calibri" pitchFamily="34" charset="-120"/>
              </a:rPr>
              <a:t>Manager senza nome · Piacenza, 17 settembre 2026</a:t>
            </a:r>
            <a:endParaRPr lang="en-US" sz="900" dirty="0"/>
          </a:p>
        </p:txBody>
      </p:sp>
      <p:sp>
        <p:nvSpPr>
          <p:cNvPr id="30" name="Text 28"/>
          <p:cNvSpPr txBox="1"/>
          <p:nvPr/>
        </p:nvSpPr>
        <p:spPr>
          <a:xfrm>
            <a:off x="7772400" y="4773168"/>
            <a:ext cx="914400" cy="228600"/>
          </a:xfrm>
          <a:prstGeom prst="rect">
            <a:avLst/>
          </a:prstGeom>
          <a:noFill/>
          <a:ln/>
        </p:spPr>
        <p:txBody>
          <a:bodyPr wrap="square" lIns="0" tIns="0" rIns="0" bIns="0" rtlCol="0" anchor="ctr"/>
          <a:lstStyle/>
          <a:p>
            <a:pPr marL="0" indent="0" algn="r">
              <a:buNone/>
            </a:pPr>
            <a:r>
              <a:rPr lang="en-US" sz="900" dirty="0">
                <a:solidFill>
                  <a:srgbClr val="5B7083"/>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600" b="1" dirty="0">
                <a:solidFill>
                  <a:srgbClr val="1B2A41"/>
                </a:solidFill>
                <a:latin typeface="Cambria" pitchFamily="34" charset="0"/>
                <a:ea typeface="Cambria" pitchFamily="34" charset="-122"/>
                <a:cs typeface="Cambria" pitchFamily="34" charset="-120"/>
              </a:rPr>
              <a:t>Le cinque domande del responsabile</a:t>
            </a:r>
            <a:endParaRPr lang="en-US" sz="2600" dirty="0"/>
          </a:p>
        </p:txBody>
      </p:sp>
      <p:sp>
        <p:nvSpPr>
          <p:cNvPr id="3" name="Shape 1"/>
          <p:cNvSpPr/>
          <p:nvPr/>
        </p:nvSpPr>
        <p:spPr>
          <a:xfrm>
            <a:off x="457200" y="1271016"/>
            <a:ext cx="384048" cy="384048"/>
          </a:xfrm>
          <a:prstGeom prst="ellipse">
            <a:avLst/>
          </a:prstGeom>
          <a:solidFill>
            <a:srgbClr val="1B2A41"/>
          </a:solidFill>
          <a:ln w="12700">
            <a:solidFill>
              <a:srgbClr val="1B2A41"/>
            </a:solidFill>
            <a:prstDash val="solid"/>
          </a:ln>
        </p:spPr>
      </p:sp>
      <p:sp>
        <p:nvSpPr>
          <p:cNvPr id="4" name="Text 2"/>
          <p:cNvSpPr txBox="1"/>
          <p:nvPr/>
        </p:nvSpPr>
        <p:spPr>
          <a:xfrm>
            <a:off x="457200" y="1271016"/>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5" name="Text 3"/>
          <p:cNvSpPr txBox="1"/>
          <p:nvPr/>
        </p:nvSpPr>
        <p:spPr>
          <a:xfrm>
            <a:off x="1005840" y="1188720"/>
            <a:ext cx="4114800" cy="548640"/>
          </a:xfrm>
          <a:prstGeom prst="rect">
            <a:avLst/>
          </a:prstGeom>
          <a:noFill/>
          <a:ln/>
        </p:spPr>
        <p:txBody>
          <a:bodyPr wrap="square" lIns="0" tIns="0" rIns="0" bIns="0" rtlCol="0" anchor="ctr"/>
          <a:lstStyle/>
          <a:p>
            <a:pPr marL="0" indent="0">
              <a:buNone/>
            </a:pPr>
            <a:r>
              <a:rPr lang="en-US" sz="1400" dirty="0">
                <a:solidFill>
                  <a:srgbClr val="1B2A41"/>
                </a:solidFill>
                <a:latin typeface="Calibri" pitchFamily="34" charset="0"/>
                <a:ea typeface="Calibri" pitchFamily="34" charset="-122"/>
                <a:cs typeface="Calibri" pitchFamily="34" charset="-120"/>
              </a:rPr>
              <a:t>Il rischio di allontanamento era nel PAI, e rivalutato?</a:t>
            </a:r>
            <a:endParaRPr lang="en-US" sz="1400" dirty="0"/>
          </a:p>
        </p:txBody>
      </p:sp>
      <p:sp>
        <p:nvSpPr>
          <p:cNvPr id="6" name="Shape 4"/>
          <p:cNvSpPr/>
          <p:nvPr/>
        </p:nvSpPr>
        <p:spPr>
          <a:xfrm>
            <a:off x="457200" y="1947672"/>
            <a:ext cx="384048" cy="384048"/>
          </a:xfrm>
          <a:prstGeom prst="ellipse">
            <a:avLst/>
          </a:prstGeom>
          <a:solidFill>
            <a:srgbClr val="1B2A41"/>
          </a:solidFill>
          <a:ln w="12700">
            <a:solidFill>
              <a:srgbClr val="1B2A41"/>
            </a:solidFill>
            <a:prstDash val="solid"/>
          </a:ln>
        </p:spPr>
      </p:sp>
      <p:sp>
        <p:nvSpPr>
          <p:cNvPr id="7" name="Text 5"/>
          <p:cNvSpPr txBox="1"/>
          <p:nvPr/>
        </p:nvSpPr>
        <p:spPr>
          <a:xfrm>
            <a:off x="457200" y="194767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8" name="Text 6"/>
          <p:cNvSpPr txBox="1"/>
          <p:nvPr/>
        </p:nvSpPr>
        <p:spPr>
          <a:xfrm>
            <a:off x="1005840" y="1865376"/>
            <a:ext cx="4114800" cy="548640"/>
          </a:xfrm>
          <a:prstGeom prst="rect">
            <a:avLst/>
          </a:prstGeom>
          <a:noFill/>
          <a:ln/>
        </p:spPr>
        <p:txBody>
          <a:bodyPr wrap="square" lIns="0" tIns="0" rIns="0" bIns="0" rtlCol="0" anchor="ctr"/>
          <a:lstStyle/>
          <a:p>
            <a:pPr marL="0" indent="0">
              <a:buNone/>
            </a:pPr>
            <a:r>
              <a:rPr lang="en-US" sz="1400" dirty="0">
                <a:solidFill>
                  <a:srgbClr val="1B2A41"/>
                </a:solidFill>
                <a:latin typeface="Calibri" pitchFamily="34" charset="0"/>
                <a:ea typeface="Calibri" pitchFamily="34" charset="-122"/>
                <a:cs typeface="Calibri" pitchFamily="34" charset="-120"/>
              </a:rPr>
              <a:t>Quali misure ambientali e tecnologiche c'erano?</a:t>
            </a:r>
            <a:endParaRPr lang="en-US" sz="1400" dirty="0"/>
          </a:p>
        </p:txBody>
      </p:sp>
      <p:sp>
        <p:nvSpPr>
          <p:cNvPr id="9" name="Shape 7"/>
          <p:cNvSpPr/>
          <p:nvPr/>
        </p:nvSpPr>
        <p:spPr>
          <a:xfrm>
            <a:off x="457200" y="2624328"/>
            <a:ext cx="384048" cy="384048"/>
          </a:xfrm>
          <a:prstGeom prst="ellipse">
            <a:avLst/>
          </a:prstGeom>
          <a:solidFill>
            <a:srgbClr val="1B2A41"/>
          </a:solidFill>
          <a:ln w="12700">
            <a:solidFill>
              <a:srgbClr val="1B2A41"/>
            </a:solidFill>
            <a:prstDash val="solid"/>
          </a:ln>
        </p:spPr>
      </p:sp>
      <p:sp>
        <p:nvSpPr>
          <p:cNvPr id="10" name="Text 8"/>
          <p:cNvSpPr txBox="1"/>
          <p:nvPr/>
        </p:nvSpPr>
        <p:spPr>
          <a:xfrm>
            <a:off x="457200" y="262432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1" name="Text 9"/>
          <p:cNvSpPr txBox="1"/>
          <p:nvPr/>
        </p:nvSpPr>
        <p:spPr>
          <a:xfrm>
            <a:off x="1005840" y="2542032"/>
            <a:ext cx="4114800" cy="548640"/>
          </a:xfrm>
          <a:prstGeom prst="rect">
            <a:avLst/>
          </a:prstGeom>
          <a:noFill/>
          <a:ln/>
        </p:spPr>
        <p:txBody>
          <a:bodyPr wrap="square" lIns="0" tIns="0" rIns="0" bIns="0" rtlCol="0" anchor="ctr"/>
          <a:lstStyle/>
          <a:p>
            <a:pPr marL="0" indent="0">
              <a:buNone/>
            </a:pPr>
            <a:r>
              <a:rPr lang="en-US" sz="1400" dirty="0">
                <a:solidFill>
                  <a:srgbClr val="1B2A41"/>
                </a:solidFill>
                <a:latin typeface="Calibri" pitchFamily="34" charset="0"/>
                <a:ea typeface="Calibri" pitchFamily="34" charset="-122"/>
                <a:cs typeface="Calibri" pitchFamily="34" charset="-120"/>
              </a:rPr>
              <a:t>Esisteva una procedura di ricerca, con tempi e ruoli?</a:t>
            </a:r>
            <a:endParaRPr lang="en-US" sz="1400" dirty="0"/>
          </a:p>
        </p:txBody>
      </p:sp>
      <p:sp>
        <p:nvSpPr>
          <p:cNvPr id="12" name="Shape 10"/>
          <p:cNvSpPr/>
          <p:nvPr/>
        </p:nvSpPr>
        <p:spPr>
          <a:xfrm>
            <a:off x="457200" y="3300984"/>
            <a:ext cx="384048" cy="384048"/>
          </a:xfrm>
          <a:prstGeom prst="ellipse">
            <a:avLst/>
          </a:prstGeom>
          <a:solidFill>
            <a:srgbClr val="1B2A41"/>
          </a:solidFill>
          <a:ln w="12700">
            <a:solidFill>
              <a:srgbClr val="1B2A41"/>
            </a:solidFill>
            <a:prstDash val="solid"/>
          </a:ln>
        </p:spPr>
      </p:sp>
      <p:sp>
        <p:nvSpPr>
          <p:cNvPr id="13" name="Text 11"/>
          <p:cNvSpPr txBox="1"/>
          <p:nvPr/>
        </p:nvSpPr>
        <p:spPr>
          <a:xfrm>
            <a:off x="457200" y="3300984"/>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4" name="Text 12"/>
          <p:cNvSpPr txBox="1"/>
          <p:nvPr/>
        </p:nvSpPr>
        <p:spPr>
          <a:xfrm>
            <a:off x="1005840" y="3218688"/>
            <a:ext cx="4114800" cy="548640"/>
          </a:xfrm>
          <a:prstGeom prst="rect">
            <a:avLst/>
          </a:prstGeom>
          <a:noFill/>
          <a:ln/>
        </p:spPr>
        <p:txBody>
          <a:bodyPr wrap="square" lIns="0" tIns="0" rIns="0" bIns="0" rtlCol="0" anchor="ctr"/>
          <a:lstStyle/>
          <a:p>
            <a:pPr marL="0" indent="0">
              <a:buNone/>
            </a:pPr>
            <a:r>
              <a:rPr lang="en-US" sz="1400" dirty="0">
                <a:solidFill>
                  <a:srgbClr val="1B2A41"/>
                </a:solidFill>
                <a:latin typeface="Calibri" pitchFamily="34" charset="0"/>
                <a:ea typeface="Calibri" pitchFamily="34" charset="-122"/>
                <a:cs typeface="Calibri" pitchFamily="34" charset="-120"/>
              </a:rPr>
              <a:t>Le informazioni dei familiari erano state verificate?</a:t>
            </a:r>
            <a:endParaRPr lang="en-US" sz="1400" dirty="0"/>
          </a:p>
        </p:txBody>
      </p:sp>
      <p:sp>
        <p:nvSpPr>
          <p:cNvPr id="15" name="Shape 13"/>
          <p:cNvSpPr/>
          <p:nvPr/>
        </p:nvSpPr>
        <p:spPr>
          <a:xfrm>
            <a:off x="457200" y="3977640"/>
            <a:ext cx="384048" cy="384048"/>
          </a:xfrm>
          <a:prstGeom prst="ellipse">
            <a:avLst/>
          </a:prstGeom>
          <a:solidFill>
            <a:srgbClr val="1B2A41"/>
          </a:solidFill>
          <a:ln w="12700">
            <a:solidFill>
              <a:srgbClr val="1B2A41"/>
            </a:solidFill>
            <a:prstDash val="solid"/>
          </a:ln>
        </p:spPr>
      </p:sp>
      <p:sp>
        <p:nvSpPr>
          <p:cNvPr id="16" name="Text 14"/>
          <p:cNvSpPr txBox="1"/>
          <p:nvPr/>
        </p:nvSpPr>
        <p:spPr>
          <a:xfrm>
            <a:off x="457200" y="397764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7" name="Text 15"/>
          <p:cNvSpPr txBox="1"/>
          <p:nvPr/>
        </p:nvSpPr>
        <p:spPr>
          <a:xfrm>
            <a:off x="1005840" y="3895344"/>
            <a:ext cx="4114800" cy="548640"/>
          </a:xfrm>
          <a:prstGeom prst="rect">
            <a:avLst/>
          </a:prstGeom>
          <a:noFill/>
          <a:ln/>
        </p:spPr>
        <p:txBody>
          <a:bodyPr wrap="square" lIns="0" tIns="0" rIns="0" bIns="0" rtlCol="0" anchor="ctr"/>
          <a:lstStyle/>
          <a:p>
            <a:pPr marL="0" indent="0">
              <a:buNone/>
            </a:pPr>
            <a:r>
              <a:rPr lang="en-US" sz="1400" dirty="0">
                <a:solidFill>
                  <a:srgbClr val="1B2A41"/>
                </a:solidFill>
                <a:latin typeface="Calibri" pitchFamily="34" charset="0"/>
                <a:ea typeface="Calibri" pitchFamily="34" charset="-122"/>
                <a:cs typeface="Calibri" pitchFamily="34" charset="-120"/>
              </a:rPr>
              <a:t>Il personale in turno era adeguato?</a:t>
            </a:r>
            <a:endParaRPr lang="en-US" sz="1400" dirty="0"/>
          </a:p>
        </p:txBody>
      </p:sp>
      <p:sp>
        <p:nvSpPr>
          <p:cNvPr id="18" name="Shape 16"/>
          <p:cNvSpPr/>
          <p:nvPr/>
        </p:nvSpPr>
        <p:spPr>
          <a:xfrm>
            <a:off x="5486400" y="1188720"/>
            <a:ext cx="3200400" cy="3337560"/>
          </a:xfrm>
          <a:prstGeom prst="roundRect">
            <a:avLst>
              <a:gd name="adj" fmla="val 2286"/>
            </a:avLst>
          </a:prstGeom>
          <a:solidFill>
            <a:srgbClr val="1B2A41"/>
          </a:solidFill>
          <a:ln w="12700">
            <a:solidFill>
              <a:srgbClr val="1B2A41"/>
            </a:solidFill>
            <a:prstDash val="solid"/>
          </a:ln>
        </p:spPr>
      </p:sp>
      <p:sp>
        <p:nvSpPr>
          <p:cNvPr id="19" name="Text 17"/>
          <p:cNvSpPr txBox="1"/>
          <p:nvPr/>
        </p:nvSpPr>
        <p:spPr>
          <a:xfrm>
            <a:off x="5715000" y="1325880"/>
            <a:ext cx="2743200" cy="320040"/>
          </a:xfrm>
          <a:prstGeom prst="rect">
            <a:avLst/>
          </a:prstGeom>
          <a:noFill/>
          <a:ln/>
        </p:spPr>
        <p:txBody>
          <a:bodyPr wrap="square" lIns="0" tIns="0" rIns="0" bIns="0" rtlCol="0" anchor="ctr"/>
          <a:lstStyle/>
          <a:p>
            <a:pPr marL="0" indent="0">
              <a:buNone/>
            </a:pPr>
            <a:r>
              <a:rPr lang="en-US" sz="1300" b="1" dirty="0">
                <a:solidFill>
                  <a:srgbClr val="C9D3E0"/>
                </a:solidFill>
                <a:latin typeface="Calibri" pitchFamily="34" charset="0"/>
                <a:ea typeface="Calibri" pitchFamily="34" charset="-122"/>
                <a:cs typeface="Calibri" pitchFamily="34" charset="-120"/>
              </a:rPr>
              <a:t>Se si apre il penale</a:t>
            </a:r>
            <a:endParaRPr lang="en-US" sz="1300" dirty="0"/>
          </a:p>
        </p:txBody>
      </p:sp>
      <p:sp>
        <p:nvSpPr>
          <p:cNvPr id="20" name="Text 18"/>
          <p:cNvSpPr txBox="1"/>
          <p:nvPr/>
        </p:nvSpPr>
        <p:spPr>
          <a:xfrm>
            <a:off x="5715000" y="1691640"/>
            <a:ext cx="2788920" cy="1417320"/>
          </a:xfrm>
          <a:prstGeom prst="rect">
            <a:avLst/>
          </a:prstGeom>
          <a:noFill/>
          <a:ln/>
        </p:spPr>
        <p:txBody>
          <a:bodyPr wrap="square" lIns="0" tIns="0" rIns="0" bIns="0" rtlCol="0" anchor="t"/>
          <a:lstStyle/>
          <a:p>
            <a:pPr marL="342900" indent="-342900">
              <a:spcAft>
                <a:spcPts val="400"/>
              </a:spcAft>
              <a:buSzPct val="100000"/>
              <a:buChar char="•"/>
            </a:pPr>
            <a:r>
              <a:rPr lang="en-US" sz="1150" dirty="0">
                <a:solidFill>
                  <a:srgbClr val="FFFFFF"/>
                </a:solidFill>
                <a:latin typeface="Calibri" pitchFamily="34" charset="0"/>
                <a:ea typeface="Calibri" pitchFamily="34" charset="-122"/>
                <a:cs typeface="Calibri" pitchFamily="34" charset="-120"/>
              </a:rPr>
              <a:t>Fascicolo per omicidio colposo</a:t>
            </a:r>
            <a:endParaRPr lang="en-US" sz="1150" dirty="0"/>
          </a:p>
          <a:p>
            <a:pPr marL="342900" indent="-342900">
              <a:spcAft>
                <a:spcPts val="400"/>
              </a:spcAft>
              <a:buSzPct val="100000"/>
              <a:buChar char="•"/>
            </a:pPr>
            <a:r>
              <a:rPr lang="en-US" sz="1150" dirty="0">
                <a:solidFill>
                  <a:srgbClr val="FFFFFF"/>
                </a:solidFill>
                <a:latin typeface="Calibri" pitchFamily="34" charset="0"/>
                <a:ea typeface="Calibri" pitchFamily="34" charset="-122"/>
                <a:cs typeface="Calibri" pitchFamily="34" charset="-120"/>
              </a:rPr>
              <a:t>Indagati operatori, coordinatore, responsabile</a:t>
            </a:r>
            <a:endParaRPr lang="en-US" sz="1150" dirty="0"/>
          </a:p>
          <a:p>
            <a:pPr marL="342900" indent="-342900">
              <a:spcAft>
                <a:spcPts val="400"/>
              </a:spcAft>
              <a:buSzPct val="100000"/>
              <a:buChar char="•"/>
            </a:pPr>
            <a:r>
              <a:rPr lang="en-US" sz="1150" dirty="0">
                <a:solidFill>
                  <a:srgbClr val="FFFFFF"/>
                </a:solidFill>
                <a:latin typeface="Calibri" pitchFamily="34" charset="0"/>
                <a:ea typeface="Calibri" pitchFamily="34" charset="-122"/>
                <a:cs typeface="Calibri" pitchFamily="34" charset="-120"/>
              </a:rPr>
              <a:t>Autopsia: nominare subito un consulente</a:t>
            </a:r>
            <a:endParaRPr lang="en-US" sz="1150" dirty="0"/>
          </a:p>
          <a:p>
            <a:pPr marL="342900" indent="-342900">
              <a:spcAft>
                <a:spcPts val="400"/>
              </a:spcAft>
              <a:buSzPct val="100000"/>
              <a:buChar char="•"/>
            </a:pPr>
            <a:r>
              <a:rPr lang="en-US" sz="1150" dirty="0">
                <a:solidFill>
                  <a:srgbClr val="FFFFFF"/>
                </a:solidFill>
                <a:latin typeface="Calibri" pitchFamily="34" charset="0"/>
                <a:ea typeface="Calibri" pitchFamily="34" charset="-122"/>
                <a:cs typeface="Calibri" pitchFamily="34" charset="-120"/>
              </a:rPr>
              <a:t>Acquisizione di PAI, turni e consegne</a:t>
            </a:r>
            <a:endParaRPr lang="en-US" sz="1150" dirty="0"/>
          </a:p>
        </p:txBody>
      </p:sp>
      <p:sp>
        <p:nvSpPr>
          <p:cNvPr id="21" name="Text 19"/>
          <p:cNvSpPr txBox="1"/>
          <p:nvPr/>
        </p:nvSpPr>
        <p:spPr>
          <a:xfrm>
            <a:off x="5715000" y="3246120"/>
            <a:ext cx="2788920" cy="1188720"/>
          </a:xfrm>
          <a:prstGeom prst="rect">
            <a:avLst/>
          </a:prstGeom>
          <a:noFill/>
          <a:ln/>
        </p:spPr>
        <p:txBody>
          <a:bodyPr wrap="square" lIns="0" tIns="0" rIns="0" bIns="0" rtlCol="0" anchor="t"/>
          <a:lstStyle/>
          <a:p>
            <a:pPr marL="0" indent="0">
              <a:buNone/>
            </a:pPr>
            <a:r>
              <a:rPr lang="en-US" sz="1600" b="1" i="1" dirty="0">
                <a:solidFill>
                  <a:srgbClr val="F2B8A8"/>
                </a:solidFill>
                <a:latin typeface="Cambria" pitchFamily="34" charset="0"/>
                <a:ea typeface="Cambria" pitchFamily="34" charset="-122"/>
                <a:cs typeface="Cambria" pitchFamily="34" charset="-120"/>
              </a:rPr>
              <a:t>«Ciò che non è scritto non esiste. Ciò che si scrive dopo è un problema.»</a:t>
            </a:r>
            <a:endParaRPr lang="en-US" sz="1600" dirty="0"/>
          </a:p>
        </p:txBody>
      </p:sp>
      <p:sp>
        <p:nvSpPr>
          <p:cNvPr id="22" name="Text 20"/>
          <p:cNvSpPr txBox="1"/>
          <p:nvPr/>
        </p:nvSpPr>
        <p:spPr>
          <a:xfrm>
            <a:off x="457200" y="4773168"/>
            <a:ext cx="5486400" cy="228600"/>
          </a:xfrm>
          <a:prstGeom prst="rect">
            <a:avLst/>
          </a:prstGeom>
          <a:noFill/>
          <a:ln/>
        </p:spPr>
        <p:txBody>
          <a:bodyPr wrap="square" lIns="0" tIns="0" rIns="0" bIns="0" rtlCol="0" anchor="ctr"/>
          <a:lstStyle/>
          <a:p>
            <a:pPr marL="0" indent="0">
              <a:buNone/>
            </a:pPr>
            <a:r>
              <a:rPr lang="en-US" sz="900" dirty="0">
                <a:solidFill>
                  <a:srgbClr val="5B7083"/>
                </a:solidFill>
                <a:latin typeface="Calibri" pitchFamily="34" charset="0"/>
                <a:ea typeface="Calibri" pitchFamily="34" charset="-122"/>
                <a:cs typeface="Calibri" pitchFamily="34" charset="-120"/>
              </a:rPr>
              <a:t>Manager senza nome · Piacenza, 17 settembre 2026</a:t>
            </a:r>
            <a:endParaRPr lang="en-US" sz="900" dirty="0"/>
          </a:p>
        </p:txBody>
      </p:sp>
      <p:sp>
        <p:nvSpPr>
          <p:cNvPr id="23" name="Text 21"/>
          <p:cNvSpPr txBox="1"/>
          <p:nvPr/>
        </p:nvSpPr>
        <p:spPr>
          <a:xfrm>
            <a:off x="7772400" y="4773168"/>
            <a:ext cx="914400" cy="228600"/>
          </a:xfrm>
          <a:prstGeom prst="rect">
            <a:avLst/>
          </a:prstGeom>
          <a:noFill/>
          <a:ln/>
        </p:spPr>
        <p:txBody>
          <a:bodyPr wrap="square" lIns="0" tIns="0" rIns="0" bIns="0" rtlCol="0" anchor="ctr"/>
          <a:lstStyle/>
          <a:p>
            <a:pPr marL="0" indent="0" algn="r">
              <a:buNone/>
            </a:pPr>
            <a:r>
              <a:rPr lang="en-US" sz="900" dirty="0">
                <a:solidFill>
                  <a:srgbClr val="5B7083"/>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2A41"/>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7863840" cy="731520"/>
          </a:xfrm>
          <a:prstGeom prst="rect">
            <a:avLst/>
          </a:prstGeom>
          <a:noFill/>
          <a:ln/>
        </p:spPr>
        <p:txBody>
          <a:bodyPr wrap="square" lIns="0" tIns="0" rIns="0" bIns="0"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Tre messaggi</a:t>
            </a:r>
            <a:endParaRPr lang="en-US" sz="3600" dirty="0"/>
          </a:p>
        </p:txBody>
      </p:sp>
      <p:sp>
        <p:nvSpPr>
          <p:cNvPr id="3" name="Text 1"/>
          <p:cNvSpPr txBox="1"/>
          <p:nvPr/>
        </p:nvSpPr>
        <p:spPr>
          <a:xfrm>
            <a:off x="640080" y="1463040"/>
            <a:ext cx="914400" cy="731520"/>
          </a:xfrm>
          <a:prstGeom prst="rect">
            <a:avLst/>
          </a:prstGeom>
          <a:noFill/>
          <a:ln/>
        </p:spPr>
        <p:txBody>
          <a:bodyPr wrap="square" lIns="0" tIns="0" rIns="0" bIns="0" rtlCol="0" anchor="ctr"/>
          <a:lstStyle/>
          <a:p>
            <a:pPr marL="0" indent="0">
              <a:buNone/>
            </a:pPr>
            <a:r>
              <a:rPr lang="en-US" sz="4400" b="1" dirty="0">
                <a:solidFill>
                  <a:srgbClr val="C8553D"/>
                </a:solidFill>
                <a:latin typeface="Cambria" pitchFamily="34" charset="0"/>
                <a:ea typeface="Cambria" pitchFamily="34" charset="-122"/>
                <a:cs typeface="Cambria" pitchFamily="34" charset="-120"/>
              </a:rPr>
              <a:t>1</a:t>
            </a:r>
            <a:endParaRPr lang="en-US" sz="4400" dirty="0"/>
          </a:p>
        </p:txBody>
      </p:sp>
      <p:sp>
        <p:nvSpPr>
          <p:cNvPr id="4" name="Text 2"/>
          <p:cNvSpPr txBox="1"/>
          <p:nvPr/>
        </p:nvSpPr>
        <p:spPr>
          <a:xfrm>
            <a:off x="640080" y="2240280"/>
            <a:ext cx="2423160" cy="1463040"/>
          </a:xfrm>
          <a:prstGeom prst="rect">
            <a:avLst/>
          </a:prstGeom>
          <a:noFill/>
          <a:ln/>
        </p:spPr>
        <p:txBody>
          <a:bodyPr wrap="square" lIns="0" tIns="0" rIns="0" bIns="0" rtlCol="0" anchor="t"/>
          <a:lstStyle/>
          <a:p>
            <a:pPr marL="0" indent="0">
              <a:buNone/>
            </a:pPr>
            <a:r>
              <a:rPr lang="en-US" sz="1600" dirty="0">
                <a:solidFill>
                  <a:srgbClr val="FFFFFF"/>
                </a:solidFill>
                <a:latin typeface="Calibri" pitchFamily="34" charset="0"/>
                <a:ea typeface="Calibri" pitchFamily="34" charset="-122"/>
                <a:cs typeface="Calibri" pitchFamily="34" charset="-120"/>
              </a:rPr>
              <a:t>La posizione di garanzia nasce dai fatti e ci riguarda già oggi.</a:t>
            </a:r>
            <a:endParaRPr lang="en-US" sz="1600" dirty="0"/>
          </a:p>
        </p:txBody>
      </p:sp>
      <p:sp>
        <p:nvSpPr>
          <p:cNvPr id="5" name="Text 3"/>
          <p:cNvSpPr txBox="1"/>
          <p:nvPr/>
        </p:nvSpPr>
        <p:spPr>
          <a:xfrm>
            <a:off x="3337560" y="1463040"/>
            <a:ext cx="914400" cy="731520"/>
          </a:xfrm>
          <a:prstGeom prst="rect">
            <a:avLst/>
          </a:prstGeom>
          <a:noFill/>
          <a:ln/>
        </p:spPr>
        <p:txBody>
          <a:bodyPr wrap="square" lIns="0" tIns="0" rIns="0" bIns="0" rtlCol="0" anchor="ctr"/>
          <a:lstStyle/>
          <a:p>
            <a:pPr marL="0" indent="0">
              <a:buNone/>
            </a:pPr>
            <a:r>
              <a:rPr lang="en-US" sz="4400" b="1" dirty="0">
                <a:solidFill>
                  <a:srgbClr val="C8553D"/>
                </a:solidFill>
                <a:latin typeface="Cambria" pitchFamily="34" charset="0"/>
                <a:ea typeface="Cambria" pitchFamily="34" charset="-122"/>
                <a:cs typeface="Cambria" pitchFamily="34" charset="-120"/>
              </a:rPr>
              <a:t>2</a:t>
            </a:r>
            <a:endParaRPr lang="en-US" sz="4400" dirty="0"/>
          </a:p>
        </p:txBody>
      </p:sp>
      <p:sp>
        <p:nvSpPr>
          <p:cNvPr id="6" name="Text 4"/>
          <p:cNvSpPr txBox="1"/>
          <p:nvPr/>
        </p:nvSpPr>
        <p:spPr>
          <a:xfrm>
            <a:off x="3337560" y="2240280"/>
            <a:ext cx="2423160" cy="1463040"/>
          </a:xfrm>
          <a:prstGeom prst="rect">
            <a:avLst/>
          </a:prstGeom>
          <a:noFill/>
          <a:ln/>
        </p:spPr>
        <p:txBody>
          <a:bodyPr wrap="square" lIns="0" tIns="0" rIns="0" bIns="0" rtlCol="0" anchor="t"/>
          <a:lstStyle/>
          <a:p>
            <a:pPr marL="0" indent="0">
              <a:buNone/>
            </a:pPr>
            <a:r>
              <a:rPr lang="en-US" sz="1600" dirty="0">
                <a:solidFill>
                  <a:srgbClr val="FFFFFF"/>
                </a:solidFill>
                <a:latin typeface="Calibri" pitchFamily="34" charset="0"/>
                <a:ea typeface="Calibri" pitchFamily="34" charset="-122"/>
                <a:cs typeface="Calibri" pitchFamily="34" charset="-120"/>
              </a:rPr>
              <a:t>La migliore difesa è un'organizzazione documentata: deleghe, procedure, PAI, segnalazioni.</a:t>
            </a:r>
            <a:endParaRPr lang="en-US" sz="1600" dirty="0"/>
          </a:p>
        </p:txBody>
      </p:sp>
      <p:sp>
        <p:nvSpPr>
          <p:cNvPr id="7" name="Text 5"/>
          <p:cNvSpPr txBox="1"/>
          <p:nvPr/>
        </p:nvSpPr>
        <p:spPr>
          <a:xfrm>
            <a:off x="6035040" y="1463040"/>
            <a:ext cx="914400" cy="731520"/>
          </a:xfrm>
          <a:prstGeom prst="rect">
            <a:avLst/>
          </a:prstGeom>
          <a:noFill/>
          <a:ln/>
        </p:spPr>
        <p:txBody>
          <a:bodyPr wrap="square" lIns="0" tIns="0" rIns="0" bIns="0" rtlCol="0" anchor="ctr"/>
          <a:lstStyle/>
          <a:p>
            <a:pPr marL="0" indent="0">
              <a:buNone/>
            </a:pPr>
            <a:r>
              <a:rPr lang="en-US" sz="4400" b="1" dirty="0">
                <a:solidFill>
                  <a:srgbClr val="C8553D"/>
                </a:solidFill>
                <a:latin typeface="Cambria" pitchFamily="34" charset="0"/>
                <a:ea typeface="Cambria" pitchFamily="34" charset="-122"/>
                <a:cs typeface="Cambria" pitchFamily="34" charset="-120"/>
              </a:rPr>
              <a:t>3</a:t>
            </a:r>
            <a:endParaRPr lang="en-US" sz="4400" dirty="0"/>
          </a:p>
        </p:txBody>
      </p:sp>
      <p:sp>
        <p:nvSpPr>
          <p:cNvPr id="8" name="Text 6"/>
          <p:cNvSpPr txBox="1"/>
          <p:nvPr/>
        </p:nvSpPr>
        <p:spPr>
          <a:xfrm>
            <a:off x="6035040" y="2240280"/>
            <a:ext cx="2423160" cy="1463040"/>
          </a:xfrm>
          <a:prstGeom prst="rect">
            <a:avLst/>
          </a:prstGeom>
          <a:noFill/>
          <a:ln/>
        </p:spPr>
        <p:txBody>
          <a:bodyPr wrap="square" lIns="0" tIns="0" rIns="0" bIns="0" rtlCol="0" anchor="t"/>
          <a:lstStyle/>
          <a:p>
            <a:pPr marL="0" indent="0">
              <a:buNone/>
            </a:pPr>
            <a:r>
              <a:rPr lang="en-US" sz="1600" dirty="0">
                <a:solidFill>
                  <a:srgbClr val="FFFFFF"/>
                </a:solidFill>
                <a:latin typeface="Calibri" pitchFamily="34" charset="0"/>
                <a:ea typeface="Calibri" pitchFamily="34" charset="-122"/>
                <a:cs typeface="Calibri" pitchFamily="34" charset="-120"/>
              </a:rPr>
              <a:t>Il riconoscimento della figura è la condizione per definirne poteri, formazione e tutele.</a:t>
            </a:r>
            <a:endParaRPr lang="en-US" sz="1600" dirty="0"/>
          </a:p>
        </p:txBody>
      </p:sp>
      <p:sp>
        <p:nvSpPr>
          <p:cNvPr id="9" name="Text 7"/>
          <p:cNvSpPr txBox="1"/>
          <p:nvPr/>
        </p:nvSpPr>
        <p:spPr>
          <a:xfrm>
            <a:off x="640080" y="4069080"/>
            <a:ext cx="3657600" cy="54864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Grazie</a:t>
            </a:r>
            <a:endParaRPr lang="en-US" sz="2800" dirty="0"/>
          </a:p>
        </p:txBody>
      </p:sp>
      <p:sp>
        <p:nvSpPr>
          <p:cNvPr id="10" name="Text 8"/>
          <p:cNvSpPr txBox="1"/>
          <p:nvPr/>
        </p:nvSpPr>
        <p:spPr>
          <a:xfrm>
            <a:off x="4389120" y="4160520"/>
            <a:ext cx="4114800" cy="365760"/>
          </a:xfrm>
          <a:prstGeom prst="rect">
            <a:avLst/>
          </a:prstGeom>
          <a:noFill/>
          <a:ln/>
        </p:spPr>
        <p:txBody>
          <a:bodyPr wrap="square" lIns="0" tIns="0" rIns="0" bIns="0" rtlCol="0" anchor="ctr"/>
          <a:lstStyle/>
          <a:p>
            <a:pPr marL="0" indent="0" algn="r">
              <a:buNone/>
            </a:pPr>
            <a:r>
              <a:rPr lang="en-US" sz="1200" dirty="0">
                <a:solidFill>
                  <a:srgbClr val="C9D3E0"/>
                </a:solidFill>
                <a:latin typeface="Calibri" pitchFamily="34" charset="0"/>
                <a:ea typeface="Calibri" pitchFamily="34" charset="-122"/>
                <a:cs typeface="Calibri" pitchFamily="34" charset="-120"/>
              </a:rPr>
              <a:t>Manager senza nome · Piacenza, 17 settembre 2026</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3120</Words>
  <Application>Microsoft Office PowerPoint</Application>
  <PresentationFormat>Presentazione su schermo (16:9)</PresentationFormat>
  <Paragraphs>176</Paragraphs>
  <Slides>11</Slides>
  <Notes>11</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11</vt:i4>
      </vt:variant>
    </vt:vector>
  </HeadingPairs>
  <TitlesOfParts>
    <vt:vector size="15" baseType="lpstr">
      <vt:lpstr>Arial</vt:lpstr>
      <vt:lpstr>Calibri</vt:lpstr>
      <vt:lpstr>Cambria</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Posizione di garanzia</dc:title>
  <dc:subject>PptxGenJS Presentation</dc:subject>
  <dc:creator>PptxGenJS</dc:creator>
  <cp:lastModifiedBy>ANDREA ALTINI</cp:lastModifiedBy>
  <cp:revision>1</cp:revision>
  <dcterms:created xsi:type="dcterms:W3CDTF">2026-09-15T08:38:37Z</dcterms:created>
  <dcterms:modified xsi:type="dcterms:W3CDTF">2026-09-15T09:15:47Z</dcterms:modified>
</cp:coreProperties>
</file>