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0" r:id="rId4"/>
    <p:sldId id="261" r:id="rId5"/>
    <p:sldId id="257" r:id="rId6"/>
    <p:sldId id="263" r:id="rId7"/>
    <p:sldId id="277" r:id="rId8"/>
    <p:sldId id="278" r:id="rId9"/>
    <p:sldId id="259" r:id="rId10"/>
    <p:sldId id="271" r:id="rId11"/>
    <p:sldId id="272" r:id="rId12"/>
    <p:sldId id="273" r:id="rId13"/>
    <p:sldId id="276" r:id="rId14"/>
    <p:sldId id="274" r:id="rId15"/>
    <p:sldId id="275" r:id="rId16"/>
    <p:sldId id="265" r:id="rId17"/>
    <p:sldId id="279" r:id="rId18"/>
    <p:sldId id="264" r:id="rId19"/>
    <p:sldId id="267" r:id="rId20"/>
    <p:sldId id="266" r:id="rId21"/>
    <p:sldId id="268" r:id="rId22"/>
    <p:sldId id="269" r:id="rId23"/>
    <p:sldId id="270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4509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664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09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101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851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6515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837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052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00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278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6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C0B13-BA43-48BA-ACB7-728361F8BB08}" type="datetimeFigureOut">
              <a:rPr lang="it-IT" smtClean="0"/>
              <a:t>17/09/2026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AF378-0C40-4BA6-8F46-9A91D91CBB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699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an.car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37037" y="628154"/>
            <a:ext cx="9530964" cy="1208598"/>
          </a:xfrm>
        </p:spPr>
        <p:txBody>
          <a:bodyPr>
            <a:normAutofit/>
          </a:bodyPr>
          <a:lstStyle/>
          <a:p>
            <a:r>
              <a:rPr lang="it-IT" dirty="0"/>
              <a:t>Avv. Elisabetta Mariotti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400" dirty="0"/>
              <a:t>Il manager apicale delle RSA</a:t>
            </a:r>
          </a:p>
          <a:p>
            <a:r>
              <a:rPr lang="it-IT" sz="4400" dirty="0"/>
              <a:t>Confronti normativi regionali </a:t>
            </a:r>
          </a:p>
        </p:txBody>
      </p:sp>
    </p:spTree>
    <p:extLst>
      <p:ext uri="{BB962C8B-B14F-4D97-AF65-F5344CB8AC3E}">
        <p14:creationId xmlns:p14="http://schemas.microsoft.com/office/powerpoint/2010/main" val="1147100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90546" y="381664"/>
            <a:ext cx="9777455" cy="795129"/>
          </a:xfrm>
        </p:spPr>
        <p:txBody>
          <a:bodyPr>
            <a:normAutofit fontScale="90000"/>
          </a:bodyPr>
          <a:lstStyle/>
          <a:p>
            <a:r>
              <a:rPr lang="it-IT" dirty="0"/>
              <a:t>Il manager con tanti nomi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sz="4400" dirty="0"/>
              <a:t>Il manager apicale delle RSA:</a:t>
            </a:r>
          </a:p>
          <a:p>
            <a:endParaRPr lang="it-IT" sz="4400" dirty="0"/>
          </a:p>
          <a:p>
            <a:r>
              <a:rPr lang="it-IT" sz="4400" dirty="0"/>
              <a:t>Confronti normativi regionali 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180382"/>
              </p:ext>
            </p:extLst>
          </p:nvPr>
        </p:nvGraphicFramePr>
        <p:xfrm>
          <a:off x="1105231" y="1081374"/>
          <a:ext cx="8396579" cy="5518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96579">
                  <a:extLst>
                    <a:ext uri="{9D8B030D-6E8A-4147-A177-3AD203B41FA5}">
                      <a16:colId xmlns:a16="http://schemas.microsoft.com/office/drawing/2014/main" val="109894840"/>
                    </a:ext>
                  </a:extLst>
                </a:gridCol>
              </a:tblGrid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Responsabile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45420429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Direttore/Responsabile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49470648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97872281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Coordinatore di Struttura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7844100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Responsabile di Struttura o Coordinatore Responsabile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75808595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44361527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/ Responsabile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0211294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55113667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 (o Responsabile Gestionale)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18862902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43709367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Responsabile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27575192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89039873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Responsabile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74733180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15846712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Amministrativo / Coordinatore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165891134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04999618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 (o Heimleiter in prov. di Bolzano)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83198300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33005053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/ Responsabile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84012202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Coordinatore Responsabile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82108351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Direttore di Struttura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7996704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Direttore Amministrativo / Coordinatore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37172748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Responsabile di Struttura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16289298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Direttore di Struttura (o </a:t>
                      </a:r>
                      <a:r>
                        <a:rPr lang="it-IT" sz="1050" dirty="0" err="1">
                          <a:effectLst/>
                        </a:rPr>
                        <a:t>Heimleiter</a:t>
                      </a:r>
                      <a:r>
                        <a:rPr lang="it-IT" sz="1050" dirty="0">
                          <a:effectLst/>
                        </a:rPr>
                        <a:t> in </a:t>
                      </a:r>
                      <a:r>
                        <a:rPr lang="it-IT" sz="1050" dirty="0" err="1">
                          <a:effectLst/>
                        </a:rPr>
                        <a:t>prov</a:t>
                      </a:r>
                      <a:r>
                        <a:rPr lang="it-IT" sz="1050" dirty="0">
                          <a:effectLst/>
                        </a:rPr>
                        <a:t>. di Bolzano)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84204632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Coordinatore di Struttura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6287400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Direttore / Responsabile di Struttura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54491087"/>
                  </a:ext>
                </a:extLst>
              </a:tr>
              <a:tr h="2043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Direttore di Centro Servizi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74182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6895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MAPPA DELLE FIGURE INDIVIDUATE NELLE REGIONI PER LA RESPONSABILITA’ DI RSA</a:t>
            </a: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99467"/>
              </p:ext>
            </p:extLst>
          </p:nvPr>
        </p:nvGraphicFramePr>
        <p:xfrm>
          <a:off x="970058" y="1908314"/>
          <a:ext cx="9215564" cy="46038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3891">
                  <a:extLst>
                    <a:ext uri="{9D8B030D-6E8A-4147-A177-3AD203B41FA5}">
                      <a16:colId xmlns:a16="http://schemas.microsoft.com/office/drawing/2014/main" val="3372537976"/>
                    </a:ext>
                  </a:extLst>
                </a:gridCol>
                <a:gridCol w="2303891">
                  <a:extLst>
                    <a:ext uri="{9D8B030D-6E8A-4147-A177-3AD203B41FA5}">
                      <a16:colId xmlns:a16="http://schemas.microsoft.com/office/drawing/2014/main" val="3063792197"/>
                    </a:ext>
                  </a:extLst>
                </a:gridCol>
                <a:gridCol w="2303891">
                  <a:extLst>
                    <a:ext uri="{9D8B030D-6E8A-4147-A177-3AD203B41FA5}">
                      <a16:colId xmlns:a16="http://schemas.microsoft.com/office/drawing/2014/main" val="255915541"/>
                    </a:ext>
                  </a:extLst>
                </a:gridCol>
                <a:gridCol w="2303891">
                  <a:extLst>
                    <a:ext uri="{9D8B030D-6E8A-4147-A177-3AD203B41FA5}">
                      <a16:colId xmlns:a16="http://schemas.microsoft.com/office/drawing/2014/main" val="597471570"/>
                    </a:ext>
                  </a:extLst>
                </a:gridCol>
              </a:tblGrid>
              <a:tr h="7753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Regione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Nome della Figura Gestionale / Assistenziale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Figura Sanitaria Obbligatoria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Principale Normativa di Riferimento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87120025"/>
                  </a:ext>
                </a:extLst>
              </a:tr>
              <a:tr h="15022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Abruzzo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Coordinatore Responsabile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Sanitario (Medico)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D.G.R. n. 660/2021 (Nuovi standard autorizzativi)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0013773"/>
                  </a:ext>
                </a:extLst>
              </a:tr>
              <a:tr h="775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Basilicata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Direttore/Responsabile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Medico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L.R. n. 28/2000; D.G.R. n. 194/2017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5356402"/>
                  </a:ext>
                </a:extLst>
              </a:tr>
              <a:tr h="775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Calabria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Medico / Direttore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D.G.R. n. 441/2009 e s.m.i.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74437093"/>
                  </a:ext>
                </a:extLst>
              </a:tr>
              <a:tr h="7753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Campania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Medico Responsabile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Regolamento Regionale n. 4/2014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2577560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324066" y="0"/>
            <a:ext cx="9993291" cy="32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Mappa nelle Normative Regionali 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814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42838" y="642467"/>
            <a:ext cx="10510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Mappa delle Figure di responsabile di  RSA nelle Normative Regionali </a:t>
            </a:r>
            <a:endParaRPr kumimoji="0" lang="it-IT" alt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027763"/>
              </p:ext>
            </p:extLst>
          </p:nvPr>
        </p:nvGraphicFramePr>
        <p:xfrm>
          <a:off x="1518698" y="1690686"/>
          <a:ext cx="8468140" cy="5168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7035">
                  <a:extLst>
                    <a:ext uri="{9D8B030D-6E8A-4147-A177-3AD203B41FA5}">
                      <a16:colId xmlns:a16="http://schemas.microsoft.com/office/drawing/2014/main" val="1397777164"/>
                    </a:ext>
                  </a:extLst>
                </a:gridCol>
                <a:gridCol w="2117035">
                  <a:extLst>
                    <a:ext uri="{9D8B030D-6E8A-4147-A177-3AD203B41FA5}">
                      <a16:colId xmlns:a16="http://schemas.microsoft.com/office/drawing/2014/main" val="1669817857"/>
                    </a:ext>
                  </a:extLst>
                </a:gridCol>
                <a:gridCol w="2117035">
                  <a:extLst>
                    <a:ext uri="{9D8B030D-6E8A-4147-A177-3AD203B41FA5}">
                      <a16:colId xmlns:a16="http://schemas.microsoft.com/office/drawing/2014/main" val="3875742761"/>
                    </a:ext>
                  </a:extLst>
                </a:gridCol>
                <a:gridCol w="2117035">
                  <a:extLst>
                    <a:ext uri="{9D8B030D-6E8A-4147-A177-3AD203B41FA5}">
                      <a16:colId xmlns:a16="http://schemas.microsoft.com/office/drawing/2014/main" val="2892572393"/>
                    </a:ext>
                  </a:extLst>
                </a:gridCol>
              </a:tblGrid>
              <a:tr h="857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Emilia-Romagna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di Struttura o Coordinatore Responsabile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Medico Responsabile (o Direttore Sanitario per strutture complesse)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>
                          <a:effectLst/>
                        </a:rPr>
                        <a:t>D.G.R. n. 564/2000; Delibera G.R. n. 1423/2015</a:t>
                      </a:r>
                      <a:r>
                        <a:rPr lang="it-IT" sz="1100" dirty="0">
                          <a:effectLst/>
                        </a:rPr>
                        <a:t>(in ogni struttura deve essere garantita</a:t>
                      </a:r>
                      <a:r>
                        <a:rPr lang="it-IT" sz="1100" baseline="0" dirty="0">
                          <a:effectLst/>
                        </a:rPr>
                        <a:t> la presenza di un coordinatore responsabile e un responsabile delle attività sanitarie)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52236808"/>
                  </a:ext>
                </a:extLst>
              </a:tr>
              <a:tr h="857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Friuli-Venezia G.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L.R. n. 22/2019; Regolamento </a:t>
                      </a:r>
                      <a:r>
                        <a:rPr lang="it-IT" sz="1050" dirty="0" err="1">
                          <a:effectLst/>
                        </a:rPr>
                        <a:t>DPReg</a:t>
                      </a:r>
                      <a:r>
                        <a:rPr lang="it-IT" sz="1050" dirty="0">
                          <a:effectLst/>
                        </a:rPr>
                        <a:t> n. 0113/</a:t>
                      </a:r>
                      <a:r>
                        <a:rPr lang="it-IT" sz="1050" dirty="0" err="1">
                          <a:effectLst/>
                        </a:rPr>
                        <a:t>Pres</a:t>
                      </a:r>
                      <a:r>
                        <a:rPr lang="it-IT" sz="1050" dirty="0">
                          <a:effectLst/>
                        </a:rPr>
                        <a:t> 2021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59424105"/>
                  </a:ext>
                </a:extLst>
              </a:tr>
              <a:tr h="442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Lazio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Direttore / Responsabile di Struttura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b="1" dirty="0">
                          <a:effectLst/>
                        </a:rPr>
                        <a:t>L.R. n. 2/2020; D.G.R. n. 130/2022 che individua la figura medica come responsabile di struttura</a:t>
                      </a:r>
                      <a:endParaRPr lang="it-IT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91787284"/>
                  </a:ext>
                </a:extLst>
              </a:tr>
              <a:tr h="442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Liguria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Regolamento Regionale n. 3/2018</a:t>
                      </a:r>
                      <a:r>
                        <a:rPr lang="it-IT" sz="1100" b="1" dirty="0">
                          <a:effectLst/>
                        </a:rPr>
                        <a:t>che individua la figura medica come responsabile di struttura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40301735"/>
                  </a:ext>
                </a:extLst>
              </a:tr>
              <a:tr h="857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Lombardia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 (o Responsabile Gestionale)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D.G.R. n. 2569/1997; Regolamenti ATS locali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19676771"/>
                  </a:ext>
                </a:extLst>
              </a:tr>
              <a:tr h="857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Marche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Responsabile Sanitario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D.G.R. n. 1195/2021 (Integrazione sociosanitaria)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639827"/>
                  </a:ext>
                </a:extLst>
              </a:tr>
              <a:tr h="4426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Molise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Responsabile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Medico Responsabile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D.G.R. n. 381/2015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28248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0316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24643" y="481693"/>
            <a:ext cx="9443357" cy="673256"/>
          </a:xfrm>
        </p:spPr>
        <p:txBody>
          <a:bodyPr>
            <a:normAutofit/>
          </a:bodyPr>
          <a:lstStyle/>
          <a:p>
            <a:r>
              <a:rPr lang="it-IT" alt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Mappa delle norme regionali</a:t>
            </a:r>
            <a:endParaRPr lang="it-IT" sz="32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0729" y="5951880"/>
            <a:ext cx="9737271" cy="408099"/>
          </a:xfrm>
        </p:spPr>
        <p:txBody>
          <a:bodyPr>
            <a:normAutofit fontScale="62500" lnSpcReduction="20000"/>
          </a:bodyPr>
          <a:lstStyle/>
          <a:p>
            <a:r>
              <a:rPr lang="it-IT" sz="4400" dirty="0"/>
              <a:t>Alternanza tra responsabile/Direttore/Coordinatore</a:t>
            </a: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460767"/>
              </p:ext>
            </p:extLst>
          </p:nvPr>
        </p:nvGraphicFramePr>
        <p:xfrm>
          <a:off x="742948" y="1154950"/>
          <a:ext cx="9925052" cy="4658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1263">
                  <a:extLst>
                    <a:ext uri="{9D8B030D-6E8A-4147-A177-3AD203B41FA5}">
                      <a16:colId xmlns:a16="http://schemas.microsoft.com/office/drawing/2014/main" val="2933364979"/>
                    </a:ext>
                  </a:extLst>
                </a:gridCol>
                <a:gridCol w="2481263">
                  <a:extLst>
                    <a:ext uri="{9D8B030D-6E8A-4147-A177-3AD203B41FA5}">
                      <a16:colId xmlns:a16="http://schemas.microsoft.com/office/drawing/2014/main" val="2892640305"/>
                    </a:ext>
                  </a:extLst>
                </a:gridCol>
                <a:gridCol w="2481263">
                  <a:extLst>
                    <a:ext uri="{9D8B030D-6E8A-4147-A177-3AD203B41FA5}">
                      <a16:colId xmlns:a16="http://schemas.microsoft.com/office/drawing/2014/main" val="3059398597"/>
                    </a:ext>
                  </a:extLst>
                </a:gridCol>
                <a:gridCol w="2481263">
                  <a:extLst>
                    <a:ext uri="{9D8B030D-6E8A-4147-A177-3AD203B41FA5}">
                      <a16:colId xmlns:a16="http://schemas.microsoft.com/office/drawing/2014/main" val="632995288"/>
                    </a:ext>
                  </a:extLst>
                </a:gridCol>
              </a:tblGrid>
              <a:tr h="512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Piemonte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di Struttura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Medico / Direttore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D.G.R. n. 45-4248/2012 e s.m.i. (es. D.G.R. 2021)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75289079"/>
                  </a:ext>
                </a:extLst>
              </a:tr>
              <a:tr h="512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Puglia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Coordinatore Responsabile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Regolamento Regionale n. 4/2007; R.R. n. 11/2018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82667749"/>
                  </a:ext>
                </a:extLst>
              </a:tr>
              <a:tr h="2646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Sardegna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Direttore di Struttura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Delibera G.R. n. 37/23 del 2020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81674927"/>
                  </a:ext>
                </a:extLst>
              </a:tr>
              <a:tr h="726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Sicilia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Direttore Amministrativo / Coordinatore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dirty="0">
                          <a:effectLst/>
                        </a:rPr>
                        <a:t>Decreto Assessoriale 19 giugno 2011 e </a:t>
                      </a:r>
                      <a:r>
                        <a:rPr lang="it-IT" sz="1050" dirty="0" err="1">
                          <a:effectLst/>
                        </a:rPr>
                        <a:t>succ</a:t>
                      </a:r>
                      <a:r>
                        <a:rPr lang="it-IT" sz="1050" dirty="0">
                          <a:effectLst/>
                        </a:rPr>
                        <a:t>. modifiche </a:t>
                      </a:r>
                      <a:r>
                        <a:rPr lang="it-IT" sz="1100" b="1" dirty="0">
                          <a:effectLst/>
                        </a:rPr>
                        <a:t>che individua la figura medica come responsabile di struttura</a:t>
                      </a:r>
                      <a:endParaRPr lang="it-IT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23491699"/>
                  </a:ext>
                </a:extLst>
              </a:tr>
              <a:tr h="3829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Toscana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Responsabile di Struttura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D.P.G.R. n. 2/R del 2018; D.G.R.T. n. 398/2015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82018731"/>
                  </a:ext>
                </a:extLst>
              </a:tr>
              <a:tr h="5128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Trentino-Alto A.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Direttore di Struttura (o </a:t>
                      </a:r>
                      <a:r>
                        <a:rPr lang="it-IT" sz="1400" dirty="0" err="1">
                          <a:effectLst/>
                        </a:rPr>
                        <a:t>Heimleiter</a:t>
                      </a:r>
                      <a:r>
                        <a:rPr lang="it-IT" sz="1400" dirty="0">
                          <a:effectLst/>
                        </a:rPr>
                        <a:t> in </a:t>
                      </a:r>
                      <a:r>
                        <a:rPr lang="it-IT" sz="1400" dirty="0" err="1">
                          <a:effectLst/>
                        </a:rPr>
                        <a:t>prov</a:t>
                      </a:r>
                      <a:r>
                        <a:rPr lang="it-IT" sz="1400" dirty="0">
                          <a:effectLst/>
                        </a:rPr>
                        <a:t>. di Bolzano)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Medico /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LP n. 7/1998 (Trento); LP n. 11/2013 (Bolzano)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33670288"/>
                  </a:ext>
                </a:extLst>
              </a:tr>
              <a:tr h="2646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Umbria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Coordinatore di Struttura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Responsabile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Regolamento Regionale n. 2/2018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95346497"/>
                  </a:ext>
                </a:extLst>
              </a:tr>
              <a:tr h="474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Valle d'Aosta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Direttore / Responsabile di Struttura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Coordinatore Medico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Delibera Giunta Regionale n. 1388/2018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6784386"/>
                  </a:ext>
                </a:extLst>
              </a:tr>
              <a:tr h="1005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Veneto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Direttore di Centro Servizi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>
                          <a:effectLst/>
                        </a:rPr>
                        <a:t>Direttore Sanitario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50" dirty="0">
                          <a:effectLst/>
                        </a:rPr>
                        <a:t>L.R. n. 22/2002; D.G.R. n. 841/2020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33607775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38200" y="2717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67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L’importanza di avere un nome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La qualificazione giuridica porta con </a:t>
            </a:r>
            <a:r>
              <a:rPr lang="it-IT" dirty="0" err="1"/>
              <a:t>sè</a:t>
            </a:r>
            <a:r>
              <a:rPr lang="it-IT" dirty="0"/>
              <a:t> effetti giuridici anche indipendenti dalla specifica pattuizione contrattuale in termini di:</a:t>
            </a:r>
          </a:p>
          <a:p>
            <a:pPr marL="0" indent="0">
              <a:buNone/>
            </a:pPr>
            <a:endParaRPr lang="it-IT" dirty="0"/>
          </a:p>
          <a:p>
            <a:pPr>
              <a:buFontTx/>
              <a:buChar char="-"/>
            </a:pPr>
            <a:r>
              <a:rPr lang="it-IT" dirty="0"/>
              <a:t>Applicazione della responsabilità civile, penale, amministrativa</a:t>
            </a:r>
          </a:p>
          <a:p>
            <a:pPr>
              <a:buFontTx/>
              <a:buChar char="-"/>
            </a:pPr>
            <a:r>
              <a:rPr lang="it-IT" dirty="0"/>
              <a:t>Applicazione dei diritti alla retribuzione</a:t>
            </a:r>
          </a:p>
          <a:p>
            <a:pPr>
              <a:buFontTx/>
              <a:buChar char="-"/>
            </a:pPr>
            <a:r>
              <a:rPr lang="it-IT" dirty="0"/>
              <a:t>Applicazione dei diritti di progressione di carriera e accesso alla carriera</a:t>
            </a:r>
          </a:p>
          <a:p>
            <a:pPr>
              <a:buFontTx/>
              <a:buChar char="-"/>
            </a:pPr>
            <a:r>
              <a:rPr lang="it-IT" dirty="0"/>
              <a:t>Applicazione di potestà gestionali e strategiche</a:t>
            </a:r>
          </a:p>
        </p:txBody>
      </p:sp>
    </p:spTree>
    <p:extLst>
      <p:ext uri="{BB962C8B-B14F-4D97-AF65-F5344CB8AC3E}">
        <p14:creationId xmlns:p14="http://schemas.microsoft.com/office/powerpoint/2010/main" val="3990657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Come valorizzare una figura apicale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Per valorizzare una figura apicale in un'organizzazione occorre un approccio strategico che riconosca l'impatto del suo ruolo sul core-business e sulle persone dell’organizzazione.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b="1" dirty="0"/>
              <a:t>Metodologia : agire su autonomia decisionale, coinvolgimento strategico, allineamento degli incentivi e sviluppo della leadership.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6757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it-IT" sz="3100" b="1" dirty="0"/>
              <a:t>Il Focus europeo si sposta dalla gestione amministrativa alla garanzia della qualità delle cure, all'ottimizzazione degli esiti clinici e all'innovazione organizzativa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dirty="0"/>
              <a:t>Secondo i moderni canoni europei, è necessario superare la logica del controllo burocratico e adottare i principi di </a:t>
            </a:r>
            <a:r>
              <a:rPr lang="it-IT" dirty="0" err="1"/>
              <a:t>Clinical</a:t>
            </a:r>
            <a:r>
              <a:rPr lang="it-IT" dirty="0"/>
              <a:t> </a:t>
            </a:r>
            <a:r>
              <a:rPr lang="it-IT" dirty="0" err="1"/>
              <a:t>Governance</a:t>
            </a:r>
            <a:r>
              <a:rPr lang="it-IT" dirty="0"/>
              <a:t>, quale il c</a:t>
            </a:r>
            <a:r>
              <a:rPr lang="it-IT" b="1" dirty="0"/>
              <a:t>oinvolgimento nelle decisioni di budget:</a:t>
            </a:r>
            <a:r>
              <a:rPr lang="it-IT" dirty="0"/>
              <a:t> il dirigente assistenziale europeo non subisce le scelte finanziarie, ma siede ai tavoli di programmazione strategica</a:t>
            </a:r>
          </a:p>
          <a:p>
            <a:pPr marL="0" indent="0" algn="just">
              <a:buNone/>
            </a:pPr>
            <a:endParaRPr lang="it-IT" dirty="0"/>
          </a:p>
          <a:p>
            <a:pPr algn="just"/>
            <a:r>
              <a:rPr lang="it-IT" dirty="0"/>
              <a:t>Value-</a:t>
            </a:r>
            <a:r>
              <a:rPr lang="it-IT" dirty="0" err="1"/>
              <a:t>Based</a:t>
            </a:r>
            <a:r>
              <a:rPr lang="it-IT" dirty="0"/>
              <a:t> Healthcare: supera il modello di presa in carico per compiti con il modello di presa in carico globale</a:t>
            </a:r>
          </a:p>
          <a:p>
            <a:pPr marL="0" indent="0" algn="just">
              <a:buNone/>
            </a:pPr>
            <a:endParaRPr lang="it-IT" dirty="0"/>
          </a:p>
          <a:p>
            <a:pPr algn="just"/>
            <a:r>
              <a:rPr lang="it-IT" dirty="0" err="1"/>
              <a:t>Shared</a:t>
            </a:r>
            <a:r>
              <a:rPr lang="it-IT" dirty="0"/>
              <a:t> Leadership capace di adattarsi alla maturità del team, orientata all'engagement, al benessere organizzativo e alla </a:t>
            </a:r>
            <a:r>
              <a:rPr lang="it-IT" dirty="0" err="1"/>
              <a:t>retention</a:t>
            </a:r>
            <a:r>
              <a:rPr lang="it-IT" dirty="0"/>
              <a:t> del personale per contrastare il </a:t>
            </a:r>
            <a:r>
              <a:rPr lang="it-IT" dirty="0" err="1"/>
              <a:t>burnout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6052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47423" y="785749"/>
            <a:ext cx="10606377" cy="4874785"/>
          </a:xfrm>
        </p:spPr>
        <p:txBody>
          <a:bodyPr>
            <a:normAutofit fontScale="90000"/>
          </a:bodyPr>
          <a:lstStyle/>
          <a:p>
            <a:r>
              <a:rPr lang="it-IT" sz="3600" dirty="0"/>
              <a:t>Le aree di attività prevalenti per definire la figura nel principio della </a:t>
            </a:r>
            <a:r>
              <a:rPr lang="it-IT" sz="3600" dirty="0" err="1"/>
              <a:t>governance</a:t>
            </a:r>
            <a:r>
              <a:rPr lang="it-IT" sz="3600" dirty="0"/>
              <a:t> duale e della separazione delle funzioni con le competenze sanitarie:</a:t>
            </a:r>
            <a:br>
              <a:rPr lang="it-IT" sz="3600" dirty="0"/>
            </a:br>
            <a:br>
              <a:rPr lang="it-IT" sz="3600" dirty="0"/>
            </a:br>
            <a:r>
              <a:rPr lang="it-IT" sz="3600" dirty="0"/>
              <a:t>1. Pianificazione gestione delle attività professionali/lavorative e raggiungimento di standard e performance. </a:t>
            </a:r>
            <a:br>
              <a:rPr lang="it-IT" sz="3600" dirty="0"/>
            </a:br>
            <a:r>
              <a:rPr lang="it-IT" sz="3600" dirty="0"/>
              <a:t>2. Pianificazione gestione del cambiamento e dei progetti. </a:t>
            </a:r>
            <a:br>
              <a:rPr lang="it-IT" sz="3600" dirty="0"/>
            </a:br>
            <a:r>
              <a:rPr lang="it-IT" sz="3600" dirty="0"/>
              <a:t>3. Gestione del personale. </a:t>
            </a:r>
            <a:br>
              <a:rPr lang="it-IT" sz="3600" dirty="0"/>
            </a:br>
            <a:r>
              <a:rPr lang="it-IT" sz="3600" dirty="0"/>
              <a:t>4. Sviluppo e formazione del personale. </a:t>
            </a:r>
            <a:br>
              <a:rPr lang="it-IT" sz="3600" dirty="0"/>
            </a:br>
            <a:r>
              <a:rPr lang="it-IT" sz="3600" dirty="0"/>
              <a:t>5. Gestione/costruzione delle relazioni con gli enti . </a:t>
            </a:r>
            <a:br>
              <a:rPr lang="it-IT" sz="3600" dirty="0"/>
            </a:br>
            <a:r>
              <a:rPr lang="it-IT" sz="3600" dirty="0"/>
              <a:t>6. Gestione delle risorse materiali e delle tecnologie. </a:t>
            </a:r>
            <a:br>
              <a:rPr lang="it-IT" sz="3600" dirty="0"/>
            </a:br>
            <a:r>
              <a:rPr lang="it-IT" sz="3600" dirty="0"/>
              <a:t>7. Gestione della sicurezza</a:t>
            </a:r>
            <a:r>
              <a:rPr lang="it-IT" dirty="0"/>
              <a:t>.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47423" y="5904486"/>
            <a:ext cx="10606377" cy="57924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dirty="0"/>
              <a:t>Dualità  dei profili gestionale-</a:t>
            </a:r>
            <a:r>
              <a:rPr lang="it-IT" dirty="0" err="1"/>
              <a:t>sanitaro</a:t>
            </a:r>
            <a:r>
              <a:rPr lang="it-IT" dirty="0"/>
              <a:t> nelle regioni con la separazione delle figure</a:t>
            </a:r>
          </a:p>
        </p:txBody>
      </p:sp>
    </p:spTree>
    <p:extLst>
      <p:ext uri="{BB962C8B-B14F-4D97-AF65-F5344CB8AC3E}">
        <p14:creationId xmlns:p14="http://schemas.microsoft.com/office/powerpoint/2010/main" val="174517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L’esperienza in Lombardia per i compiti del  Direttore/Responsabile della RSA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3100" dirty="0"/>
              <a:t>Per i compiti del  Direttore/Responsabile della RSA (punto 2.2.1, </a:t>
            </a:r>
            <a:r>
              <a:rPr lang="it-IT" sz="3100" dirty="0" err="1"/>
              <a:t>lett</a:t>
            </a:r>
            <a:r>
              <a:rPr lang="it-IT" sz="3100" dirty="0"/>
              <a:t>. a), dell'Allegato 1 alla DGR 2569/2014) la norma  impone al gestore di adottare un Documento organizzativo nel quale devono essere descritti, tra l'altro:</a:t>
            </a:r>
          </a:p>
          <a:p>
            <a:pPr marL="0" indent="0">
              <a:buNone/>
            </a:pPr>
            <a:endParaRPr lang="it-IT" sz="3100" dirty="0"/>
          </a:p>
          <a:p>
            <a:pPr lvl="0"/>
            <a:r>
              <a:rPr lang="it-IT" sz="3100" dirty="0"/>
              <a:t>l'organizzazione interna dell'unità d'offerta;</a:t>
            </a:r>
          </a:p>
          <a:p>
            <a:pPr lvl="0"/>
            <a:r>
              <a:rPr lang="it-IT" sz="3100" dirty="0"/>
              <a:t>l'organigramma;</a:t>
            </a:r>
          </a:p>
          <a:p>
            <a:pPr lvl="0"/>
            <a:r>
              <a:rPr lang="it-IT" sz="3100" dirty="0"/>
              <a:t>i livelli di responsabilità;</a:t>
            </a:r>
          </a:p>
          <a:p>
            <a:pPr lvl="0"/>
            <a:r>
              <a:rPr lang="it-IT" sz="3100" dirty="0"/>
              <a:t>le modalità di erogazione del servizio;</a:t>
            </a:r>
          </a:p>
          <a:p>
            <a:pPr lvl="0"/>
            <a:r>
              <a:rPr lang="it-IT" sz="3100" dirty="0"/>
              <a:t>le prestazioni e le attività svolte;</a:t>
            </a:r>
          </a:p>
          <a:p>
            <a:pPr lvl="0"/>
            <a:r>
              <a:rPr lang="it-IT" sz="3100" dirty="0"/>
              <a:t>i referenti per determinati rapporti istituzionali.  </a:t>
            </a:r>
          </a:p>
          <a:p>
            <a:pPr marL="0" lvl="0" indent="0">
              <a:buNone/>
            </a:pPr>
            <a:r>
              <a:rPr lang="it-IT" sz="3100" dirty="0"/>
              <a:t>Di norma, il Direttore/Responsabile della RSA dovrà avere una posizione organizzativa individuata dal gestore nell'organigramma e descritta  nel Documento organizzativo</a:t>
            </a:r>
            <a:r>
              <a:rPr lang="it-IT" dirty="0"/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7394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Per i compiti del  Direttore/Responsabile della RSA si fa riferimento a: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l'organizzazione interna dell'unità d'offerta;</a:t>
            </a:r>
          </a:p>
          <a:p>
            <a:pPr lvl="0"/>
            <a:r>
              <a:rPr lang="it-IT" dirty="0"/>
              <a:t>l'</a:t>
            </a:r>
            <a:r>
              <a:rPr lang="it-IT" b="1" dirty="0"/>
              <a:t>organigramma</a:t>
            </a:r>
            <a:r>
              <a:rPr lang="it-IT" dirty="0"/>
              <a:t>;</a:t>
            </a:r>
          </a:p>
          <a:p>
            <a:pPr lvl="0"/>
            <a:r>
              <a:rPr lang="it-IT" b="1" dirty="0"/>
              <a:t>atto di nomina/delega</a:t>
            </a:r>
            <a:r>
              <a:rPr lang="it-IT" dirty="0"/>
              <a:t> del gestore;</a:t>
            </a:r>
          </a:p>
          <a:p>
            <a:pPr lvl="0"/>
            <a:r>
              <a:rPr lang="it-IT" b="1" dirty="0"/>
              <a:t>statuto dell'ente</a:t>
            </a:r>
            <a:r>
              <a:rPr lang="it-IT" dirty="0"/>
              <a:t>;</a:t>
            </a:r>
          </a:p>
          <a:p>
            <a:pPr lvl="0"/>
            <a:r>
              <a:rPr lang="it-IT" b="1" dirty="0"/>
              <a:t>contratto collettivo applicato</a:t>
            </a:r>
            <a:r>
              <a:rPr lang="it-IT" dirty="0"/>
              <a:t>;</a:t>
            </a:r>
          </a:p>
          <a:p>
            <a:pPr lvl="0"/>
            <a:r>
              <a:rPr lang="it-IT" dirty="0"/>
              <a:t>eventuali </a:t>
            </a:r>
            <a:r>
              <a:rPr lang="it-IT" b="1" dirty="0"/>
              <a:t>regolamenti interni</a:t>
            </a:r>
            <a:r>
              <a:rPr lang="it-IT" dirty="0"/>
              <a:t>;</a:t>
            </a:r>
          </a:p>
          <a:p>
            <a:pPr lvl="0"/>
            <a:r>
              <a:rPr lang="it-IT" dirty="0"/>
              <a:t>Normativa sugli standard di accreditamento.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18555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Esperienza in Veneto </a:t>
            </a:r>
            <a:r>
              <a:rPr lang="it-IT" b="1" dirty="0"/>
              <a:t>per i compiti del  Direttore/Responsabile della RSA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/>
              <a:t>Per il Direttore/Responsabile gestionale del Centro di Servizi, non risulta previsto dalla normativa regionale  un profilo professionale autonomo con un titolo di studio obbligatorio predeterminato.</a:t>
            </a:r>
          </a:p>
          <a:p>
            <a:pPr algn="just"/>
            <a:r>
              <a:rPr lang="it-IT" dirty="0"/>
              <a:t>La DGR 84/2007 richiede che la struttura abbia una organizzazione formalizzata, con unità operative, funzioni organizzative e un </a:t>
            </a:r>
            <a:r>
              <a:rPr lang="it-IT" dirty="0" err="1"/>
              <a:t>funzionigramma</a:t>
            </a:r>
            <a:r>
              <a:rPr lang="it-IT" dirty="0"/>
              <a:t> che assegni responsabilità e ruolo di ciascuno.</a:t>
            </a:r>
          </a:p>
          <a:p>
            <a:pPr algn="just"/>
            <a:r>
              <a:rPr lang="it-IT" dirty="0"/>
              <a:t>Il requisito è individuato come: CS-PNA.AC.4.5 – “La struttura dispone di un </a:t>
            </a:r>
            <a:r>
              <a:rPr lang="it-IT" dirty="0" err="1"/>
              <a:t>funzionigramma</a:t>
            </a:r>
            <a:r>
              <a:rPr lang="it-IT" dirty="0"/>
              <a:t> che definisce ed assegna le responsabilità ed il ruolo di ciascuno.”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83820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Esperienza in Friuli-Venezia Giulia </a:t>
            </a:r>
            <a:r>
              <a:rPr lang="it-IT" b="1" dirty="0"/>
              <a:t>per i compiti del  Direttore/Responsabile della RSA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/>
              <a:t>la figura del Responsabile di struttura è espressamente prevista dalla normativa regionale</a:t>
            </a:r>
            <a:r>
              <a:rPr lang="it-IT" dirty="0"/>
              <a:t>.</a:t>
            </a:r>
          </a:p>
          <a:p>
            <a:r>
              <a:rPr lang="it-IT" dirty="0"/>
              <a:t>Il Responsabile di struttura </a:t>
            </a:r>
            <a:r>
              <a:rPr lang="it-IT" u="sng" dirty="0"/>
              <a:t>non è il Direttore sanitario</a:t>
            </a:r>
          </a:p>
          <a:p>
            <a:pPr marL="0" indent="0">
              <a:buNone/>
            </a:pPr>
            <a:r>
              <a:rPr lang="it-IT" dirty="0"/>
              <a:t>E’ una figura finalizzata alla:</a:t>
            </a:r>
          </a:p>
          <a:p>
            <a:pPr lvl="0"/>
            <a:r>
              <a:rPr lang="it-IT" dirty="0"/>
              <a:t>gestione amministrativa delle risorse umane;</a:t>
            </a:r>
          </a:p>
          <a:p>
            <a:pPr lvl="0"/>
            <a:r>
              <a:rPr lang="it-IT" dirty="0"/>
              <a:t>gestione delle risorse finanziarie;</a:t>
            </a:r>
          </a:p>
          <a:p>
            <a:pPr lvl="0"/>
            <a:r>
              <a:rPr lang="it-IT" dirty="0"/>
              <a:t>gestione delle risorse strumentali;</a:t>
            </a:r>
          </a:p>
          <a:p>
            <a:pPr lvl="0"/>
            <a:r>
              <a:rPr lang="it-IT" dirty="0"/>
              <a:t>realizzazione degli obiettivi di efficacia;</a:t>
            </a:r>
          </a:p>
          <a:p>
            <a:pPr lvl="0"/>
            <a:r>
              <a:rPr lang="it-IT" dirty="0"/>
              <a:t>qualità delle prestazioni e dei servizi.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5460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Esperienza in Toscana </a:t>
            </a:r>
            <a:r>
              <a:rPr lang="it-IT" b="1" dirty="0"/>
              <a:t>per i compiti del  Direttore/Responsabile della RSA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3600" dirty="0"/>
              <a:t>L'</a:t>
            </a:r>
            <a:r>
              <a:rPr lang="it-IT" sz="3600" b="1" dirty="0"/>
              <a:t>art. 7, comma 1, DPGR 2/R/2018</a:t>
            </a:r>
            <a:r>
              <a:rPr lang="it-IT" sz="3600" dirty="0"/>
              <a:t> stabilisce che:</a:t>
            </a:r>
          </a:p>
          <a:p>
            <a:r>
              <a:rPr lang="it-IT" sz="3600" b="1" dirty="0"/>
              <a:t>la funzione di direzione delle strutture soggette ad autorizzazione, ad eccezione delle comunità familiari, è esercitata da un laureato in possesso di comprovate competenze di tipo gestionale.</a:t>
            </a:r>
            <a:endParaRPr lang="it-IT" sz="3600" dirty="0"/>
          </a:p>
          <a:p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537807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responsabile  in </a:t>
            </a:r>
            <a:r>
              <a:rPr lang="it-IT" b="1" dirty="0"/>
              <a:t>Puglia</a:t>
            </a:r>
            <a:r>
              <a:rPr lang="it-IT" dirty="0"/>
              <a:t> </a:t>
            </a:r>
            <a:r>
              <a:rPr lang="it-IT" b="1" dirty="0"/>
              <a:t>per i compiti del  Direttore/Responsabile della RSA</a:t>
            </a:r>
            <a:r>
              <a:rPr lang="it-IT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sz="3600" dirty="0"/>
              <a:t>Il regolamento regionale non richiede una specifica figura professionale. richiede che il piano di attività contenga l'</a:t>
            </a:r>
            <a:r>
              <a:rPr lang="it-IT" sz="3600" b="1" dirty="0"/>
              <a:t>organigramma</a:t>
            </a:r>
            <a:r>
              <a:rPr lang="it-IT" sz="3600" dirty="0"/>
              <a:t>, </a:t>
            </a:r>
          </a:p>
          <a:p>
            <a:pPr marL="0" indent="0" algn="just">
              <a:buNone/>
            </a:pPr>
            <a:r>
              <a:rPr lang="it-IT" sz="3600" dirty="0"/>
              <a:t>con l'individuazione dei responsabili delle articolazioni operative e delle funzioni di supporto tecnico-amministrativo, nonché l'assegnazione delle specifiche responsabilità.</a:t>
            </a:r>
            <a:r>
              <a:rPr lang="it-IT" b="1" dirty="0"/>
              <a:t> </a:t>
            </a:r>
          </a:p>
          <a:p>
            <a:pPr marL="0" indent="0" algn="just">
              <a:buNone/>
            </a:pPr>
            <a:r>
              <a:rPr lang="it-IT" b="1" dirty="0"/>
              <a:t>La normativa non individua un profilo professionale autonomo denominato “Direttore di RSA” </a:t>
            </a:r>
            <a:endParaRPr lang="it-IT" sz="36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4586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9715" y="365126"/>
            <a:ext cx="10654085" cy="922986"/>
          </a:xfrm>
        </p:spPr>
        <p:txBody>
          <a:bodyPr>
            <a:noAutofit/>
          </a:bodyPr>
          <a:lstStyle/>
          <a:p>
            <a:r>
              <a:rPr lang="it-IT" sz="3600" b="1" dirty="0"/>
              <a:t>Il  tasso di impiego di Responsabili di RSA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/>
              <a:t>La quasi totalità dei grandi gruppi sociosanitari concentra i propri uffici e i propri Direttori nelle quattro regioni a più alta intensità assistenziale</a:t>
            </a:r>
          </a:p>
          <a:p>
            <a:pPr lvl="0"/>
            <a:r>
              <a:rPr lang="it-IT" b="1" dirty="0"/>
              <a:t>Provincia Autonoma di Trento </a:t>
            </a:r>
            <a:r>
              <a:rPr lang="it-IT" dirty="0"/>
              <a:t>storicamente l'area con la più alta intensità di risposte residenziali di accoglienza in RSA della propria popolazione anziana</a:t>
            </a:r>
          </a:p>
          <a:p>
            <a:pPr lvl="0"/>
            <a:r>
              <a:rPr lang="it-IT" b="1" dirty="0"/>
              <a:t>Lombardia:</a:t>
            </a:r>
            <a:r>
              <a:rPr lang="it-IT" dirty="0"/>
              <a:t> È la regione leader assoluta per numero di posti letto e RSA e la figura del Responsabile è manageriale ed economica, data la diffusione del modello multi-RSA, che prevede responsabilità di strutture vicine, coordinando ampi volumi di fatturato e personale</a:t>
            </a:r>
          </a:p>
          <a:p>
            <a:pPr lvl="0"/>
            <a:r>
              <a:rPr lang="it-IT" b="1" dirty="0"/>
              <a:t>Piemonte:</a:t>
            </a:r>
            <a:r>
              <a:rPr lang="it-IT" dirty="0"/>
              <a:t> Presenta una rete  di strutture medio-piccole con ampio impiego di singoli direttori (spesso "Direttori di Comunità" o coordinatori socio-assistenziali)</a:t>
            </a:r>
          </a:p>
          <a:p>
            <a:pPr lvl="0"/>
            <a:r>
              <a:rPr lang="it-IT" b="1" dirty="0"/>
              <a:t>Veneto:</a:t>
            </a:r>
            <a:r>
              <a:rPr lang="it-IT" dirty="0"/>
              <a:t> Regolamentata con il modello dei "Centri di Servizio", con  direttori fortemente legati alla singola sede per via di standard di accreditamento quantitativi e qualitativi molto rigidi </a:t>
            </a:r>
          </a:p>
          <a:p>
            <a:pPr lvl="0"/>
            <a:r>
              <a:rPr lang="it-IT" b="1" dirty="0"/>
              <a:t>Emilia-Romagna:</a:t>
            </a:r>
            <a:r>
              <a:rPr lang="it-IT" dirty="0"/>
              <a:t> attesa anche la conversione di RSA in CRA (Case Residenza Anziani), la figura del Responsabile si distribuisce sul territorio in sinergia con i </a:t>
            </a:r>
            <a:r>
              <a:rPr lang="it-IT" b="1" dirty="0"/>
              <a:t>Distretti Sanitari delle AUSL</a:t>
            </a:r>
            <a:r>
              <a:rPr lang="it-IT" dirty="0"/>
              <a:t> e vede la figura del Coordinatore  affiancata sul posto da un RASA (sanitario) e da un RAA (assistenziale).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3316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</a:t>
            </a:r>
            <a:r>
              <a:rPr lang="it-IT" dirty="0" err="1"/>
              <a:t>multigestione</a:t>
            </a:r>
            <a:r>
              <a:rPr lang="it-IT" dirty="0"/>
              <a:t> nei modelli europei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Modello francese EHPAD Piattaforma: Il coordinatore gestisce case di riposo che si stanno trasformando in piattaforme di servizi territoriali  e il coordinatore gestisce la piattaforma con servizi di centri diurni, struttura </a:t>
            </a:r>
            <a:r>
              <a:rPr lang="it-IT" dirty="0" err="1"/>
              <a:t>fisicam</a:t>
            </a:r>
            <a:r>
              <a:rPr lang="it-IT" dirty="0"/>
              <a:t> servizi domiciliari ecc.</a:t>
            </a:r>
          </a:p>
          <a:p>
            <a:r>
              <a:rPr lang="it-IT" dirty="0"/>
              <a:t>Modello di gestione di gruppi composti da piccoli centri suddivisi per specialità di cura assistenziale e il coordinatore gestisce il gruppo</a:t>
            </a:r>
          </a:p>
          <a:p>
            <a:r>
              <a:rPr lang="it-IT" dirty="0"/>
              <a:t>Modello </a:t>
            </a:r>
            <a:r>
              <a:rPr lang="it-IT" dirty="0" err="1"/>
              <a:t>autriaco</a:t>
            </a:r>
            <a:r>
              <a:rPr lang="it-IT" dirty="0"/>
              <a:t> e del Nord Europa delle reti territoriali </a:t>
            </a:r>
            <a:r>
              <a:rPr lang="it-IT" dirty="0" err="1"/>
              <a:t>integrate:il</a:t>
            </a:r>
            <a:r>
              <a:rPr lang="it-IT" dirty="0"/>
              <a:t> coordinatore gestisce a livello centralizzato gli inserimenti </a:t>
            </a:r>
            <a:r>
              <a:rPr lang="it-IT" dirty="0" err="1"/>
              <a:t>nelel</a:t>
            </a:r>
            <a:r>
              <a:rPr lang="it-IT" dirty="0"/>
              <a:t> varie strutture e la collocazione del personale nella rete</a:t>
            </a:r>
          </a:p>
        </p:txBody>
      </p:sp>
    </p:spTree>
    <p:extLst>
      <p:ext uri="{BB962C8B-B14F-4D97-AF65-F5344CB8AC3E}">
        <p14:creationId xmlns:p14="http://schemas.microsoft.com/office/powerpoint/2010/main" val="3691174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502285"/>
            <a:ext cx="10515600" cy="1325563"/>
          </a:xfrm>
        </p:spPr>
        <p:txBody>
          <a:bodyPr>
            <a:normAutofit/>
          </a:bodyPr>
          <a:lstStyle/>
          <a:p>
            <a:r>
              <a:rPr lang="it-IT" dirty="0"/>
              <a:t>Il modello di </a:t>
            </a:r>
            <a:r>
              <a:rPr lang="it-IT" dirty="0" err="1"/>
              <a:t>multigestione</a:t>
            </a:r>
            <a:r>
              <a:rPr lang="it-IT" dirty="0"/>
              <a:t>: esperienza in Toscana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96278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it-IT" dirty="0"/>
              <a:t>La </a:t>
            </a:r>
            <a:r>
              <a:rPr lang="it-IT" b="1" dirty="0"/>
              <a:t>Regione Toscana</a:t>
            </a:r>
            <a:r>
              <a:rPr lang="it-IT" dirty="0"/>
              <a:t> (L.R. 51/2009 e DPGR 79/2016) ammette la </a:t>
            </a:r>
            <a:r>
              <a:rPr lang="it-IT" dirty="0" err="1"/>
              <a:t>multigestione</a:t>
            </a:r>
            <a:r>
              <a:rPr lang="it-IT" dirty="0"/>
              <a:t> ponendo limiti rigidi, specialmente sull'orario e sulla compresenza</a:t>
            </a:r>
          </a:p>
          <a:p>
            <a:r>
              <a:rPr lang="it-IT" b="1" dirty="0"/>
              <a:t>Posti Letto / Moduli:</a:t>
            </a:r>
            <a:r>
              <a:rPr lang="it-IT" dirty="0"/>
              <a:t> Anche qui le RSA sono divise per moduli strutturali e assistenziali (moduli base, moduli per l'alta non autosufficienza). Un unico responsabile coordina i posti letto, ma deve sottostare a regole precise che impediscono la frammentazione eccessiva del personale.</a:t>
            </a:r>
          </a:p>
          <a:p>
            <a:pPr lvl="0"/>
            <a:r>
              <a:rPr lang="it-IT" b="1" dirty="0"/>
              <a:t>Multi-RSA:</a:t>
            </a:r>
            <a:r>
              <a:rPr lang="it-IT" dirty="0"/>
              <a:t> La Toscana è tra le più severe sulla </a:t>
            </a:r>
            <a:r>
              <a:rPr lang="it-IT" b="1" dirty="0"/>
              <a:t>compatibilità oraria</a:t>
            </a:r>
            <a:r>
              <a:rPr lang="it-IT" dirty="0"/>
              <a:t>. Sebbene la legge ponga limiti stringenti soprattutto per il Direttore </a:t>
            </a:r>
            <a:r>
              <a:rPr lang="it-IT" i="1" dirty="0"/>
              <a:t>Sanitario</a:t>
            </a:r>
            <a:r>
              <a:rPr lang="it-IT" dirty="0"/>
              <a:t> (massimo 3 strutture ambulatoriali ma solo 1 presidio di ricovero), anche per il Responsabile di RSA </a:t>
            </a:r>
            <a:r>
              <a:rPr lang="it-IT" i="1" dirty="0"/>
              <a:t>amministrativo</a:t>
            </a:r>
            <a:r>
              <a:rPr lang="it-IT" dirty="0"/>
              <a:t> viene pretesa l'indicazione esatta delle ore contrattuali dedicate a ciascun presidio per garantire la sicurezza del rischio clinico, rendendo la gestione di più di due strutture logisticamente ed economicamente complessa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28824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Modelli di </a:t>
            </a:r>
            <a:r>
              <a:rPr lang="it-IT" dirty="0" err="1"/>
              <a:t>multigestione</a:t>
            </a:r>
            <a:r>
              <a:rPr lang="it-IT" dirty="0"/>
              <a:t> in Lombardia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1" dirty="0"/>
              <a:t>Multi-RSA:</a:t>
            </a:r>
            <a:r>
              <a:rPr lang="it-IT" dirty="0"/>
              <a:t> Non essendoci vincoli di esclusiva oraria stringenti per la figura </a:t>
            </a:r>
            <a:r>
              <a:rPr lang="it-IT" i="1" dirty="0"/>
              <a:t>manageriale</a:t>
            </a:r>
            <a:r>
              <a:rPr lang="it-IT" dirty="0"/>
              <a:t> del Direttore di Struttura, i grandi gruppi privati di gestione delle RSA nominano regolarmente un unico Direttore per 2 o 3 RSA vicine (es. nella stessa provincia o sotto la stessa ATS), affiancando dei coordinatori infermieristici sul posto</a:t>
            </a:r>
          </a:p>
          <a:p>
            <a:r>
              <a:rPr lang="it-IT" b="1" dirty="0"/>
              <a:t>Posti Letto / Moduli:</a:t>
            </a:r>
            <a:r>
              <a:rPr lang="it-IT" dirty="0"/>
              <a:t> La Lombardia ragiona per "minutaggi complessivi settimanali" (DGR 12618/2003 e successive rimodulazioni). Richiede un totale di minuti per ospite (es. lo standard base o i nuclei ad alta intensità), ma lascia al gestore la massima </a:t>
            </a:r>
            <a:r>
              <a:rPr lang="it-IT" b="1" dirty="0"/>
              <a:t>autonomia nel mix professionale</a:t>
            </a:r>
            <a:r>
              <a:rPr lang="it-IT" dirty="0"/>
              <a:t>. Un unico Responsabile di RSA può governare contemporaneamente nuclei ordinari, Nuclei Alzheimer, e posti letto di Cure Intermedie sotto lo stesso tetto, modificando i turni del personale purché la somma totale delle ore rispetti il minutaggio accreditato complessivo.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84958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modello di </a:t>
            </a:r>
            <a:r>
              <a:rPr lang="it-IT" dirty="0" err="1"/>
              <a:t>multigestione</a:t>
            </a:r>
            <a:r>
              <a:rPr lang="it-IT" dirty="0"/>
              <a:t> in Veneto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1" dirty="0"/>
              <a:t>Regione Veneto</a:t>
            </a:r>
            <a:r>
              <a:rPr lang="it-IT" dirty="0"/>
              <a:t>, la regolamentazione prevede regole rigide:</a:t>
            </a:r>
          </a:p>
          <a:p>
            <a:pPr lvl="0"/>
            <a:r>
              <a:rPr lang="it-IT" b="1" dirty="0"/>
              <a:t>Posti Letto / Moduli:</a:t>
            </a:r>
            <a:r>
              <a:rPr lang="it-IT" dirty="0"/>
              <a:t> Il Veneto definisce in modo categorico gli standard di personale in termini non solo di "monte ore": la delibera regionale impone un rapporto matematico esatto per ogni figura (es. 1 OSS ogni 2,4 ospiti nei nuclei ad alta intensità). </a:t>
            </a:r>
          </a:p>
          <a:p>
            <a:pPr lvl="0"/>
            <a:r>
              <a:rPr lang="it-IT" dirty="0"/>
              <a:t>Un unico responsabile può gestire più nuclei nello stesso Centro di Servizi, ma la mobilità del personale tra moduli è strettamente monitorata dalle verifiche di accreditamento e non è consentito "compensare" le carenze di un nucleo spostando ore da un altro.</a:t>
            </a:r>
          </a:p>
          <a:p>
            <a:pPr lvl="0"/>
            <a:r>
              <a:rPr lang="it-IT" b="1" dirty="0"/>
              <a:t>Modello Multi-RSA:</a:t>
            </a:r>
            <a:r>
              <a:rPr lang="it-IT" dirty="0"/>
              <a:t> La gestione di più strutture con un unico Direttore è ammessa, ma i controlli sul mantenimento degli standard  richiedono una chiara identificazione dei "Coordinatori di nucleo/struttura" intermedi.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29974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Modelli di </a:t>
            </a:r>
            <a:r>
              <a:rPr lang="it-IT" dirty="0" err="1"/>
              <a:t>multigestione</a:t>
            </a:r>
            <a:r>
              <a:rPr lang="it-IT" dirty="0"/>
              <a:t> in Emilia Romagna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56591" y="1825625"/>
            <a:ext cx="10797209" cy="4972740"/>
          </a:xfrm>
        </p:spPr>
        <p:txBody>
          <a:bodyPr>
            <a:normAutofit/>
          </a:bodyPr>
          <a:lstStyle/>
          <a:p>
            <a:r>
              <a:rPr lang="it-IT" b="1" dirty="0"/>
              <a:t>La Multi-titolarità per le </a:t>
            </a:r>
            <a:r>
              <a:rPr lang="it-IT" dirty="0"/>
              <a:t>CRA emiliane che nascono da strutture di grandi dimensioni di proprietà pubblica (Comuni o ASP - Aziende Pubbliche di Servizi alla Persona) in cui i  i posti letto possono essere suddivisi in più moduli, gestiti da soggetti diversi per i quali si deve individuare un unico responsabile di struttura</a:t>
            </a:r>
          </a:p>
          <a:p>
            <a:r>
              <a:rPr lang="it-IT" b="1" dirty="0"/>
              <a:t>Il "Gestore Unico" con Sub-affidamento regolato </a:t>
            </a:r>
            <a:r>
              <a:rPr lang="it-IT" dirty="0"/>
              <a:t>con un unico interlocutore responsabile della qualità globale del servizio</a:t>
            </a:r>
          </a:p>
          <a:p>
            <a:r>
              <a:rPr lang="it-IT" b="1" dirty="0"/>
              <a:t>Reti di Imprese e i Consorzi (</a:t>
            </a:r>
            <a:r>
              <a:rPr lang="it-IT" b="1" dirty="0" err="1"/>
              <a:t>Multigestione</a:t>
            </a:r>
            <a:r>
              <a:rPr lang="it-IT" b="1" dirty="0"/>
              <a:t> "orizzontale") </a:t>
            </a:r>
            <a:r>
              <a:rPr lang="it-IT" dirty="0"/>
              <a:t> forma più diffusa nel mondo della cooperazione sociale che ricorre nel caso di plurime CRA messe a bando e gestioni esternalizzate ad un Raggruppamento Temporaneo di Imprese (RTI) con effetti sulla individuazione del responsabile di struttura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Le Reti di Imprese e i Consorzi (</a:t>
            </a:r>
            <a:r>
              <a:rPr kumimoji="0" lang="it-IT" altLang="it-IT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Multigestione</a:t>
            </a:r>
            <a:r>
              <a:rPr kumimoji="0" lang="it-IT" altLang="it-IT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"orizzontale")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È la forma più diffusa nel mondo della cooperazione sociale emiliana. Quando una CRA viene messa a bando, a concorrere non è una sola cooperativa, ma un </a:t>
            </a:r>
            <a:r>
              <a:rPr kumimoji="0" lang="it-IT" altLang="it-IT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Raggruppamento Temporaneo di Imprese (RTI)</a:t>
            </a: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o un </a:t>
            </a:r>
            <a:r>
              <a:rPr kumimoji="0" lang="it-IT" altLang="it-IT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Consorzio</a:t>
            </a: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  <a:endParaRPr kumimoji="0" lang="it-IT" altLang="it-IT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Come funziona:</a:t>
            </a:r>
            <a:r>
              <a:rPr kumimoji="0" lang="it-IT" altLang="it-IT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Diverse realtà (es. una cooperativa specializzata in servizi sanitari e una specializzata in servizi alberghieri/manutenzioni) si uniscono. La responsabilità è congiunta, ma sul piano operativo c'è una multi-gestione coordinata da un comitato di gestione paritetico.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0025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520573"/>
            <a:ext cx="10515600" cy="1325563"/>
          </a:xfrm>
        </p:spPr>
        <p:txBody>
          <a:bodyPr>
            <a:noAutofit/>
          </a:bodyPr>
          <a:lstStyle/>
          <a:p>
            <a:r>
              <a:rPr lang="it-IT" sz="3600" b="1" dirty="0" err="1"/>
              <a:t>Multigestione</a:t>
            </a:r>
            <a:r>
              <a:rPr lang="it-IT" sz="3600" b="1" dirty="0"/>
              <a:t> di più RSA con un solo Responsabile per più strutture: un modello in espansione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981073"/>
            <a:ext cx="10515600" cy="435133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it-IT" b="1" dirty="0"/>
              <a:t>Il Ruolo del Direttore Sanitario:</a:t>
            </a:r>
            <a:r>
              <a:rPr lang="it-IT" dirty="0"/>
              <a:t> molte normative regionali prevedono che </a:t>
            </a:r>
            <a:r>
              <a:rPr lang="it-IT" b="1" dirty="0"/>
              <a:t>non può ricoprire l'incarico in più di 2 o 3 strutture contemporaneamente</a:t>
            </a:r>
            <a:r>
              <a:rPr lang="it-IT" dirty="0"/>
              <a:t> e viene richiesto un monte ore minimo settimanale da garantire fisicamente in ciascuna sede.</a:t>
            </a:r>
          </a:p>
          <a:p>
            <a:pPr lvl="0"/>
            <a:r>
              <a:rPr lang="it-IT" b="1" dirty="0"/>
              <a:t>La Direzione Gestionale/Amministrativa:</a:t>
            </a:r>
            <a:r>
              <a:rPr lang="it-IT" dirty="0"/>
              <a:t> Per i Direttori di Struttura (non medici), la </a:t>
            </a:r>
            <a:r>
              <a:rPr lang="it-IT" dirty="0" err="1"/>
              <a:t>multigestione</a:t>
            </a:r>
            <a:r>
              <a:rPr lang="it-IT" dirty="0"/>
              <a:t> è più flessibile, di norma è ammesso che un unico manager può coordinare 2-3 RSA vicine</a:t>
            </a:r>
          </a:p>
          <a:p>
            <a:pPr lvl="0"/>
            <a:r>
              <a:rPr lang="it-IT" b="1" dirty="0"/>
              <a:t>Punti di Forza:</a:t>
            </a:r>
            <a:r>
              <a:rPr lang="it-IT" dirty="0"/>
              <a:t> Standardizzazione delle procedure, forti economie di scala negli acquisti, e facilità di spostamento del personale in caso di emergenza.</a:t>
            </a:r>
          </a:p>
          <a:p>
            <a:pPr lvl="0"/>
            <a:r>
              <a:rPr lang="it-IT" b="1" dirty="0"/>
              <a:t>Rischi:</a:t>
            </a:r>
            <a:r>
              <a:rPr lang="it-IT" dirty="0"/>
              <a:t> Sovraccarico del responsabile, perdita del contatto diretto con l'équipe locale e con i familiari degli ospiti, e rischio di "omologare" strutture che hanno esigenze territoriali diverse.</a:t>
            </a:r>
          </a:p>
          <a:p>
            <a:pPr lvl="0"/>
            <a:r>
              <a:rPr lang="it-IT" b="1" dirty="0"/>
              <a:t>Rischi:</a:t>
            </a:r>
            <a:r>
              <a:rPr lang="it-IT" dirty="0"/>
              <a:t> </a:t>
            </a:r>
            <a:r>
              <a:rPr lang="it-IT" b="1" dirty="0"/>
              <a:t>Mancanza di Identità della Struttura:</a:t>
            </a:r>
            <a:r>
              <a:rPr lang="it-IT" dirty="0"/>
              <a:t> C'è il rischio di applicare le stesse procedure a RSA che hanno climi interni, storie e tessuti sociali completamente </a:t>
            </a:r>
            <a:r>
              <a:rPr lang="it-IT" dirty="0" err="1"/>
              <a:t>differentiIl</a:t>
            </a:r>
            <a:r>
              <a:rPr lang="it-IT" dirty="0"/>
              <a:t> Responsabile di RSA : nella gestione multi-struttura. il suo compito diventa puramente strategico: controllo del budget, gestione del personale macro, e relazioni con i committenti (ASL/Comuni).</a:t>
            </a:r>
          </a:p>
          <a:p>
            <a:pPr lvl="0"/>
            <a:r>
              <a:rPr lang="it-IT" b="1" dirty="0"/>
              <a:t>Trasformazione del  Responsabile di RSA </a:t>
            </a:r>
            <a:r>
              <a:rPr lang="it-IT" dirty="0"/>
              <a:t>: nella gestione multi-struttura. il suo compito diventa puramente strategico: controllo del budget, gestione del personale macro, e relazioni con i committenti (ASL/Comuni).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7173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L’importanza della rete di comunicazione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860605"/>
            <a:ext cx="9776791" cy="431635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it-IT" sz="3400" dirty="0"/>
              <a:t>Livello Internazionale: Lo scambio di Best </a:t>
            </a:r>
            <a:r>
              <a:rPr lang="it-IT" sz="3400" dirty="0" err="1"/>
              <a:t>Practice</a:t>
            </a:r>
            <a:r>
              <a:rPr lang="it-IT" sz="3400" dirty="0"/>
              <a:t> globali per  confrontare i sistemi di welfare e a importare modelli di innovazione gestionale (es. il modello svedese o le </a:t>
            </a:r>
            <a:r>
              <a:rPr lang="it-IT" sz="3400" i="1" dirty="0"/>
              <a:t>EHPAD</a:t>
            </a:r>
            <a:r>
              <a:rPr lang="it-IT" sz="3400" dirty="0"/>
              <a:t> francesi).</a:t>
            </a:r>
          </a:p>
          <a:p>
            <a:pPr lvl="0" algn="just"/>
            <a:endParaRPr lang="it-IT" sz="3400" dirty="0"/>
          </a:p>
          <a:p>
            <a:pPr lvl="0" algn="just"/>
            <a:r>
              <a:rPr lang="it-IT" sz="3400" b="1" dirty="0"/>
              <a:t>EAN </a:t>
            </a:r>
            <a:r>
              <a:rPr lang="it-IT" sz="3400" dirty="0"/>
              <a:t>(</a:t>
            </a:r>
            <a:r>
              <a:rPr lang="it-IT" sz="3400" dirty="0" err="1"/>
              <a:t>European</a:t>
            </a:r>
            <a:r>
              <a:rPr lang="it-IT" sz="3400" dirty="0"/>
              <a:t> </a:t>
            </a:r>
            <a:r>
              <a:rPr lang="it-IT" sz="3400" dirty="0" err="1"/>
              <a:t>Ageing</a:t>
            </a:r>
            <a:r>
              <a:rPr lang="it-IT" sz="3400" dirty="0"/>
              <a:t> Network): Rappresenta la rete più importante a livello europeo </a:t>
            </a:r>
            <a:r>
              <a:rPr lang="it-IT" sz="3400" dirty="0" err="1"/>
              <a:t>ocn</a:t>
            </a:r>
            <a:r>
              <a:rPr lang="it-IT" sz="3400" dirty="0"/>
              <a:t> adesione di oltre 13.000 fornitori di servizi per anziani in 30 Paesi europei. </a:t>
            </a:r>
          </a:p>
          <a:p>
            <a:pPr lvl="0" algn="just"/>
            <a:r>
              <a:rPr lang="it-IT" sz="3400" b="1" dirty="0"/>
              <a:t>L'</a:t>
            </a:r>
            <a:r>
              <a:rPr lang="it-IT" sz="3400" b="1" dirty="0">
                <a:hlinkClick r:id="rId2"/>
              </a:rPr>
              <a:t>EAN</a:t>
            </a:r>
            <a:r>
              <a:rPr lang="it-IT" sz="3400" b="1" dirty="0"/>
              <a:t> </a:t>
            </a:r>
            <a:r>
              <a:rPr lang="it-IT" sz="3400" dirty="0"/>
              <a:t>è nata nel 2018 dalla fusione tra la rete delle residenze (</a:t>
            </a:r>
            <a:r>
              <a:rPr lang="it-IT" sz="3400" i="1" dirty="0"/>
              <a:t>EAHSA</a:t>
            </a:r>
            <a:r>
              <a:rPr lang="it-IT" sz="3400" dirty="0"/>
              <a:t>) e l'Associazione Europea dei Direttori di Case di Riposo (</a:t>
            </a:r>
            <a:r>
              <a:rPr lang="it-IT" sz="3400" i="1" dirty="0"/>
              <a:t>E.D.E.</a:t>
            </a:r>
            <a:r>
              <a:rPr lang="it-IT" sz="3400" dirty="0"/>
              <a:t>). </a:t>
            </a:r>
          </a:p>
          <a:p>
            <a:pPr lvl="0" algn="just"/>
            <a:r>
              <a:rPr lang="it-IT" sz="3400" dirty="0"/>
              <a:t>Per i direttori, questa rete organizza congressi biennali in cui si studiano i modelli di finanziamento sostenibile a livello UE e le soluzioni per l'attrazione di personale estero</a:t>
            </a:r>
          </a:p>
          <a:p>
            <a:pPr lvl="0" algn="just"/>
            <a:r>
              <a:rPr lang="it-IT" sz="3400" dirty="0"/>
              <a:t>Global </a:t>
            </a:r>
            <a:r>
              <a:rPr lang="it-IT" sz="3400" dirty="0" err="1"/>
              <a:t>Ageing</a:t>
            </a:r>
            <a:r>
              <a:rPr lang="it-IT" sz="3400" dirty="0"/>
              <a:t> Network (GAN): Con sede a Washington, è la rete mondiale che connette i leader del settore </a:t>
            </a:r>
            <a:r>
              <a:rPr lang="it-IT" sz="3400" i="1" dirty="0"/>
              <a:t>silver economy</a:t>
            </a:r>
            <a:r>
              <a:rPr lang="it-IT" sz="3400" dirty="0"/>
              <a:t> e i manager di RSA in tutto il mondo; offre programmi di "Leadership Exchange", permettendo ai direttori di RSA europei di fare brevi periodi di stage o osservazione in strutture americane, asiatiche o australiane per studiare l'uso della domotica avanzata e dell'intelligenza artificiale nell'assistenza.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03929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2879</Words>
  <Application>Microsoft Office PowerPoint</Application>
  <PresentationFormat>Widescreen</PresentationFormat>
  <Paragraphs>224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Google Sans</vt:lpstr>
      <vt:lpstr>Tema di Office</vt:lpstr>
      <vt:lpstr>Avv. Elisabetta Mariotti</vt:lpstr>
      <vt:lpstr>Il manager con tanti nomi</vt:lpstr>
      <vt:lpstr>MAPPA DELLE FIGURE INDIVIDUATE NELLE REGIONI PER LA RESPONSABILITA’ DI RSA</vt:lpstr>
      <vt:lpstr>Mappa delle Figure di responsabile di  RSA nelle Normative Regionali </vt:lpstr>
      <vt:lpstr>Mappa delle norme regionali</vt:lpstr>
      <vt:lpstr>L’importanza di avere un nome</vt:lpstr>
      <vt:lpstr>Come valorizzare una figura apicale</vt:lpstr>
      <vt:lpstr>Il Focus europeo si sposta dalla gestione amministrativa alla garanzia della qualità delle cure, all'ottimizzazione degli esiti clinici e all'innovazione organizzativa</vt:lpstr>
      <vt:lpstr>Le aree di attività prevalenti per definire la figura nel principio della governance duale e della separazione delle funzioni con le competenze sanitarie:  1. Pianificazione gestione delle attività professionali/lavorative e raggiungimento di standard e performance.  2. Pianificazione gestione del cambiamento e dei progetti.  3. Gestione del personale.  4. Sviluppo e formazione del personale.  5. Gestione/costruzione delle relazioni con gli enti .  6. Gestione delle risorse materiali e delle tecnologie.  7. Gestione della sicurezza. </vt:lpstr>
      <vt:lpstr>L’esperienza in Lombardia per i compiti del  Direttore/Responsabile della RSA </vt:lpstr>
      <vt:lpstr>Per i compiti del  Direttore/Responsabile della RSA si fa riferimento a:</vt:lpstr>
      <vt:lpstr>Esperienza in Veneto per i compiti del  Direttore/Responsabile della RSA </vt:lpstr>
      <vt:lpstr>Esperienza in Friuli-Venezia Giulia per i compiti del  Direttore/Responsabile della RSA </vt:lpstr>
      <vt:lpstr>Esperienza in Toscana per i compiti del  Direttore/Responsabile della RSA </vt:lpstr>
      <vt:lpstr>Il responsabile  in Puglia per i compiti del  Direttore/Responsabile della RSA </vt:lpstr>
      <vt:lpstr>Il  tasso di impiego di Responsabili di RSA </vt:lpstr>
      <vt:lpstr>La multigestione nei modelli europei</vt:lpstr>
      <vt:lpstr>Il modello di multigestione: esperienza in Toscana</vt:lpstr>
      <vt:lpstr>Modelli di multigestione in Lombardia</vt:lpstr>
      <vt:lpstr>Il modello di multigestione in Veneto</vt:lpstr>
      <vt:lpstr>Modelli di multigestione in Emilia Romagna</vt:lpstr>
      <vt:lpstr>Multigestione di più RSA con un solo Responsabile per più strutture: un modello in espansione </vt:lpstr>
      <vt:lpstr>L’importanza della rete di comunicazione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iannantuoni</dc:creator>
  <cp:lastModifiedBy>FRANCESCA CRISTALLI</cp:lastModifiedBy>
  <cp:revision>46</cp:revision>
  <dcterms:created xsi:type="dcterms:W3CDTF">2026-09-14T10:01:18Z</dcterms:created>
  <dcterms:modified xsi:type="dcterms:W3CDTF">2026-09-17T04:45:39Z</dcterms:modified>
</cp:coreProperties>
</file>